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62" r:id="rId6"/>
    <p:sldId id="259" r:id="rId7"/>
    <p:sldId id="2457" r:id="rId8"/>
    <p:sldId id="2472" r:id="rId9"/>
    <p:sldId id="2463" r:id="rId10"/>
    <p:sldId id="2464" r:id="rId11"/>
    <p:sldId id="2469" r:id="rId12"/>
    <p:sldId id="2465" r:id="rId13"/>
    <p:sldId id="2467" r:id="rId14"/>
    <p:sldId id="2468" r:id="rId15"/>
    <p:sldId id="2466" r:id="rId16"/>
    <p:sldId id="2470" r:id="rId17"/>
    <p:sldId id="2471" r:id="rId18"/>
    <p:sldId id="2473" r:id="rId19"/>
    <p:sldId id="2474" r:id="rId20"/>
    <p:sldId id="2476" r:id="rId21"/>
    <p:sldId id="2477" r:id="rId22"/>
    <p:sldId id="2478" r:id="rId23"/>
    <p:sldId id="2451" r:id="rId24"/>
    <p:sldId id="2479" r:id="rId25"/>
    <p:sldId id="2456" r:id="rId26"/>
    <p:sldId id="2436" r:id="rId27"/>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p:cViewPr varScale="1">
        <p:scale>
          <a:sx n="103" d="100"/>
          <a:sy n="103" d="100"/>
        </p:scale>
        <p:origin x="138" y="37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A92963-46C9-4D7F-94D4-6D8B84D8B476}" type="datetime1">
              <a:rPr lang="pt-BR" smtClean="0"/>
              <a:t>04/12/2021</a:t>
            </a:fld>
            <a:endParaRPr lang="pt-BR"/>
          </a:p>
        </p:txBody>
      </p:sp>
      <p:sp>
        <p:nvSpPr>
          <p:cNvPr id="4" name="Espaço Reservado para Rodapé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pt-BR" smtClean="0"/>
              <a:t>‹nº›</a:t>
            </a:fld>
            <a:endParaRPr lang="pt-BR"/>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56EE7-DE70-404B-BA35-609A1B771FE1}" type="datetime1">
              <a:rPr lang="pt-BR" smtClean="0"/>
              <a:pPr/>
              <a:t>04/12/2021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pt-BR" noProof="0" smtClean="0"/>
              <a:t>‹nº›</a:t>
            </a:fld>
            <a:endParaRPr lang="pt-BR"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1</a:t>
            </a:fld>
            <a:endParaRPr lang="pt-BR"/>
          </a:p>
        </p:txBody>
      </p:sp>
    </p:spTree>
    <p:extLst>
      <p:ext uri="{BB962C8B-B14F-4D97-AF65-F5344CB8AC3E}">
        <p14:creationId xmlns:p14="http://schemas.microsoft.com/office/powerpoint/2010/main" val="379657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a:t>
            </a:fld>
            <a:endParaRPr lang="pt-BR"/>
          </a:p>
        </p:txBody>
      </p:sp>
    </p:spTree>
    <p:extLst>
      <p:ext uri="{BB962C8B-B14F-4D97-AF65-F5344CB8AC3E}">
        <p14:creationId xmlns:p14="http://schemas.microsoft.com/office/powerpoint/2010/main" val="355250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3</a:t>
            </a:fld>
            <a:endParaRPr lang="pt-BR"/>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4</a:t>
            </a:fld>
            <a:endParaRPr lang="pt-BR"/>
          </a:p>
        </p:txBody>
      </p:sp>
    </p:spTree>
    <p:extLst>
      <p:ext uri="{BB962C8B-B14F-4D97-AF65-F5344CB8AC3E}">
        <p14:creationId xmlns:p14="http://schemas.microsoft.com/office/powerpoint/2010/main" val="3392505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20</a:t>
            </a:fld>
            <a:endParaRPr lang="pt-BR"/>
          </a:p>
        </p:txBody>
      </p:sp>
    </p:spTree>
    <p:extLst>
      <p:ext uri="{BB962C8B-B14F-4D97-AF65-F5344CB8AC3E}">
        <p14:creationId xmlns:p14="http://schemas.microsoft.com/office/powerpoint/2010/main" val="322075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22</a:t>
            </a:fld>
            <a:endParaRPr lang="pt-BR"/>
          </a:p>
        </p:txBody>
      </p:sp>
    </p:spTree>
    <p:extLst>
      <p:ext uri="{BB962C8B-B14F-4D97-AF65-F5344CB8AC3E}">
        <p14:creationId xmlns:p14="http://schemas.microsoft.com/office/powerpoint/2010/main" val="163294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23</a:t>
            </a:fld>
            <a:endParaRPr lang="pt-BR"/>
          </a:p>
        </p:txBody>
      </p:sp>
    </p:spTree>
    <p:extLst>
      <p:ext uri="{BB962C8B-B14F-4D97-AF65-F5344CB8AC3E}">
        <p14:creationId xmlns:p14="http://schemas.microsoft.com/office/powerpoint/2010/main" val="4115261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p>
        </p:txBody>
      </p:sp>
      <p:sp>
        <p:nvSpPr>
          <p:cNvPr id="14" name="Espaço Reservado para Texto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 texto Mestre</a:t>
            </a:r>
          </a:p>
        </p:txBody>
      </p:sp>
      <p:sp>
        <p:nvSpPr>
          <p:cNvPr id="7" name="Espaço Reservado para Texto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t-BR" spc="300" noProof="0"/>
              <a:t>ANÁLISE ANUAL</a:t>
            </a:r>
          </a:p>
        </p:txBody>
      </p:sp>
      <p:sp>
        <p:nvSpPr>
          <p:cNvPr id="2" name="Título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t-BR" noProof="0"/>
              <a:t>Clique para editar os estilos de TEXTO Mestre</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o">
    <p:spTree>
      <p:nvGrpSpPr>
        <p:cNvPr id="1" name=""/>
        <p:cNvGrpSpPr/>
        <p:nvPr/>
      </p:nvGrpSpPr>
      <p:grpSpPr>
        <a:xfrm>
          <a:off x="0" y="0"/>
          <a:ext cx="0" cy="0"/>
          <a:chOff x="0" y="0"/>
          <a:chExt cx="0" cy="0"/>
        </a:xfrm>
      </p:grpSpPr>
      <p:sp>
        <p:nvSpPr>
          <p:cNvPr id="9" name="Espaço Reservado para Imagem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t-BR" noProof="0"/>
              <a:t>Clique no ícone para adicionar uma imagem</a:t>
            </a:r>
          </a:p>
        </p:txBody>
      </p:sp>
      <p:sp>
        <p:nvSpPr>
          <p:cNvPr id="11" name="Espaço Reservado para o Número do Slid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16" name="Espaço Reservado para Conteú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t-BR" sz="1600" noProof="0">
                <a:cs typeface="Biome Light" panose="020B0303030204020804" pitchFamily="34" charset="0"/>
              </a:rPr>
              <a:t>Clique para editar o estilo do texto mestre.</a:t>
            </a:r>
          </a:p>
          <a:p>
            <a:pPr marL="0" indent="0" rtl="0">
              <a:buNone/>
            </a:pPr>
            <a:endParaRPr lang="pt-BR" noProof="0"/>
          </a:p>
        </p:txBody>
      </p:sp>
      <p:sp>
        <p:nvSpPr>
          <p:cNvPr id="17" name="Espaço Reservado para o Número do Slid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t-BR" noProof="0" smtClean="0"/>
              <a:pPr rtl="0"/>
              <a:t>‹nº›</a:t>
            </a:fld>
            <a:endParaRPr lang="pt-BR" noProof="0"/>
          </a:p>
        </p:txBody>
      </p:sp>
      <p:sp>
        <p:nvSpPr>
          <p:cNvPr id="7" name="Título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estilo de título Mestre</a:t>
            </a:r>
          </a:p>
        </p:txBody>
      </p:sp>
      <p:sp>
        <p:nvSpPr>
          <p:cNvPr id="2" name="Retângulo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chament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p>
        </p:txBody>
      </p:sp>
      <p:sp>
        <p:nvSpPr>
          <p:cNvPr id="6" name="Título 5">
            <a:extLst>
              <a:ext uri="{FF2B5EF4-FFF2-40B4-BE49-F238E27FC236}">
                <a16:creationId xmlns:a16="http://schemas.microsoft.com/office/drawing/2014/main" id="{D9074D0F-754F-4F2C-A410-F222D2D2346E}"/>
              </a:ext>
            </a:extLst>
          </p:cNvPr>
          <p:cNvSpPr>
            <a:spLocks noGrp="1"/>
          </p:cNvSpPr>
          <p:nvPr>
            <p:ph type="title" idx="4294967295" hasCustomPrompt="1"/>
          </p:nvPr>
        </p:nvSpPr>
        <p:spPr>
          <a:xfrm>
            <a:off x="702365" y="1660810"/>
            <a:ext cx="10787270" cy="830649"/>
          </a:xfrm>
        </p:spPr>
        <p:txBody>
          <a:bodyPr rtlCol="0">
            <a:noAutofit/>
          </a:bodyPr>
          <a:lstStyle/>
          <a:p>
            <a:pPr rtl="0"/>
            <a:r>
              <a:rPr lang="pt-BR" sz="4000" spc="300" noProof="0"/>
              <a:t>Clique para editar o estilo de título Mestre</a:t>
            </a:r>
          </a:p>
        </p:txBody>
      </p:sp>
      <p:sp>
        <p:nvSpPr>
          <p:cNvPr id="14" name="Espaço Reservado para Texto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a:t>
            </a:r>
          </a:p>
        </p:txBody>
      </p:sp>
      <p:sp>
        <p:nvSpPr>
          <p:cNvPr id="31" name="Espaço Reservado para Texto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a:t>
            </a:r>
          </a:p>
        </p:txBody>
      </p:sp>
      <p:sp>
        <p:nvSpPr>
          <p:cNvPr id="32" name="Espaço Reservado para Texto 13">
            <a:extLst>
              <a:ext uri="{FF2B5EF4-FFF2-40B4-BE49-F238E27FC236}">
                <a16:creationId xmlns:a16="http://schemas.microsoft.com/office/drawing/2014/main" id="{85971F4D-8B59-4B3E-9169-64E0EF1BA85F}"/>
              </a:ext>
            </a:extLst>
          </p:cNvPr>
          <p:cNvSpPr>
            <a:spLocks noGrp="1"/>
          </p:cNvSpPr>
          <p:nvPr>
            <p:ph type="body" sz="quarter" idx="17"/>
          </p:nvPr>
        </p:nvSpPr>
        <p:spPr>
          <a:xfrm>
            <a:off x="4563664" y="3893330"/>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Mestres</a:t>
            </a:r>
          </a:p>
        </p:txBody>
      </p:sp>
      <p:sp>
        <p:nvSpPr>
          <p:cNvPr id="33" name="Espaço Reservado para Texto 13">
            <a:extLst>
              <a:ext uri="{FF2B5EF4-FFF2-40B4-BE49-F238E27FC236}">
                <a16:creationId xmlns:a16="http://schemas.microsoft.com/office/drawing/2014/main" id="{90B19777-E2ED-419C-B486-857117FD081B}"/>
              </a:ext>
            </a:extLst>
          </p:cNvPr>
          <p:cNvSpPr>
            <a:spLocks noGrp="1"/>
          </p:cNvSpPr>
          <p:nvPr>
            <p:ph type="body" sz="quarter" idx="18"/>
          </p:nvPr>
        </p:nvSpPr>
        <p:spPr>
          <a:xfrm>
            <a:off x="8539138"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Mestres</a:t>
            </a:r>
          </a:p>
        </p:txBody>
      </p:sp>
      <p:sp>
        <p:nvSpPr>
          <p:cNvPr id="34" name="Espaço Reservado para Imagem Online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vl1pPr>
          </a:lstStyle>
          <a:p>
            <a:pPr rtl="0"/>
            <a:r>
              <a:rPr lang="pt-BR" noProof="0"/>
              <a:t>Ícone</a:t>
            </a:r>
          </a:p>
        </p:txBody>
      </p:sp>
      <p:sp>
        <p:nvSpPr>
          <p:cNvPr id="35" name="Espaço Reservado para Imagem Online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vl1pPr>
          </a:lstStyle>
          <a:p>
            <a:pPr rtl="0"/>
            <a:r>
              <a:rPr lang="pt-BR" noProof="0"/>
              <a:t>Ícone</a:t>
            </a:r>
          </a:p>
        </p:txBody>
      </p:sp>
      <p:sp>
        <p:nvSpPr>
          <p:cNvPr id="36" name="Espaço Reservado para Imagem Online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vl1pPr>
          </a:lstStyle>
          <a:p>
            <a:pPr rtl="0"/>
            <a:r>
              <a:rPr lang="pt-BR" noProof="0"/>
              <a:t>Ícone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t-BR" noProof="0"/>
              <a:t>Título</a:t>
            </a:r>
          </a:p>
        </p:txBody>
      </p:sp>
      <p:sp>
        <p:nvSpPr>
          <p:cNvPr id="5" name="Espaço Reservado para Rodapé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t-BR" noProof="0" smtClean="0"/>
              <a:t>‹nº›</a:t>
            </a:fld>
            <a:endParaRPr lang="pt-BR" noProof="0"/>
          </a:p>
        </p:txBody>
      </p:sp>
      <p:sp>
        <p:nvSpPr>
          <p:cNvPr id="13" name="Espaço Reservado para Texto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t-BR" noProof="0"/>
              <a:t>CLIQUE PARA EDITAR OS ESTILOS DE TEXTO MESTRE</a:t>
            </a:r>
          </a:p>
        </p:txBody>
      </p:sp>
      <p:sp>
        <p:nvSpPr>
          <p:cNvPr id="3" name="Retângulo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ção">
    <p:spTree>
      <p:nvGrpSpPr>
        <p:cNvPr id="1" name=""/>
        <p:cNvGrpSpPr/>
        <p:nvPr/>
      </p:nvGrpSpPr>
      <p:grpSpPr>
        <a:xfrm>
          <a:off x="0" y="0"/>
          <a:ext cx="0" cy="0"/>
          <a:chOff x="0" y="0"/>
          <a:chExt cx="0" cy="0"/>
        </a:xfrm>
      </p:grpSpPr>
      <p:sp>
        <p:nvSpPr>
          <p:cNvPr id="20" name="Espaço Reservado para Texto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rtl="0"/>
            <a:r>
              <a:rPr lang="pt-BR" noProof="0"/>
              <a:t>CLIQUE PARA EDITAR OS ESTILOS DE TEXTO MESTRE</a:t>
            </a:r>
          </a:p>
        </p:txBody>
      </p:sp>
      <p:sp>
        <p:nvSpPr>
          <p:cNvPr id="9" name="Espaço Reservado para Imagem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rtlCol="0" anchor="ctr"/>
          <a:lstStyle>
            <a:lvl1pPr marL="0" indent="0" algn="ctr">
              <a:buNone/>
              <a:defRPr/>
            </a:lvl1pPr>
          </a:lstStyle>
          <a:p>
            <a:pPr rtl="0"/>
            <a:r>
              <a:rPr lang="pt-BR" noProof="0"/>
              <a:t>Clique no ícone para adicionar uma imagem</a:t>
            </a:r>
          </a:p>
        </p:txBody>
      </p:sp>
      <p:sp>
        <p:nvSpPr>
          <p:cNvPr id="11" name="Espaço Reservado para o Número do Slid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16" name="Espaço Reservado para Conteú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vl1pPr>
          </a:lstStyle>
          <a:p>
            <a:pPr marL="0" indent="0" rtl="0">
              <a:lnSpc>
                <a:spcPct val="100000"/>
              </a:lnSpc>
              <a:buNone/>
            </a:pPr>
            <a:r>
              <a:rPr lang="pt-BR" sz="1600" noProof="0">
                <a:cs typeface="Biome Light" panose="020B0303030204020804" pitchFamily="34" charset="0"/>
              </a:rPr>
              <a:t>Clique para editar o estilo do texto mestre.</a:t>
            </a:r>
          </a:p>
          <a:p>
            <a:pPr marL="0" indent="0" rtl="0">
              <a:buNone/>
            </a:pPr>
            <a:endParaRPr lang="pt-BR" noProof="0"/>
          </a:p>
        </p:txBody>
      </p:sp>
      <p:sp>
        <p:nvSpPr>
          <p:cNvPr id="17" name="Espaço Reservado para o Número do Slid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t-BR" noProof="0" smtClean="0"/>
              <a:pPr rtl="0"/>
              <a:t>‹nº›</a:t>
            </a:fld>
            <a:endParaRPr lang="pt-BR" noProof="0"/>
          </a:p>
        </p:txBody>
      </p:sp>
      <p:sp>
        <p:nvSpPr>
          <p:cNvPr id="2" name="Título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estilo de título Mestre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ebra de seção">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vl1pPr>
          </a:lstStyle>
          <a:p>
            <a:pPr rtl="0"/>
            <a:r>
              <a:rPr lang="pt-BR" noProof="0"/>
              <a:t>Clique no ícone para adicionar uma imagem</a:t>
            </a:r>
          </a:p>
        </p:txBody>
      </p:sp>
      <p:sp>
        <p:nvSpPr>
          <p:cNvPr id="8" name="Título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rtlCol="0" anchor="b"/>
          <a:lstStyle>
            <a:lvl1pPr algn="l">
              <a:defRPr sz="6000" spc="300"/>
            </a:lvl1pPr>
          </a:lstStyle>
          <a:p>
            <a:pPr rtl="0"/>
            <a:r>
              <a:rPr lang="pt-BR" noProof="0"/>
              <a:t>CLIQUE PARA EDITAR O TÍTULO MESTRE</a:t>
            </a:r>
          </a:p>
        </p:txBody>
      </p:sp>
      <p:sp>
        <p:nvSpPr>
          <p:cNvPr id="3" name="Espaço Reservado para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5" name="Espaço Reservado para Rodapé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pt-BR" noProof="0"/>
              <a:t>TÍTULO DO SLIDE AQUI</a:t>
            </a:r>
          </a:p>
        </p:txBody>
      </p:sp>
      <p:sp>
        <p:nvSpPr>
          <p:cNvPr id="3" name="Espaço Reservado para Conteúdo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263841"/>
            <a:ext cx="4018722" cy="4636392"/>
          </a:xfrm>
        </p:spPr>
        <p:txBody>
          <a:bodyPr lIns="0" rIns="0" rtlCol="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9" name="Espaço Reservado para o Número do Slide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5" name="Espaço Reservado para Imagem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rtlCol="0">
            <a:noAutofit/>
          </a:bodyPr>
          <a:lstStyle/>
          <a:p>
            <a:pPr rtl="0"/>
            <a:r>
              <a:rPr lang="pt-BR" noProof="0"/>
              <a:t>Clique no ícone para adicionar uma imagem</a:t>
            </a:r>
          </a:p>
        </p:txBody>
      </p:sp>
      <p:sp>
        <p:nvSpPr>
          <p:cNvPr id="9" name="Espaço Reservado para Imagem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rtlCol="0">
            <a:noAutofit/>
          </a:bodyPr>
          <a:lstStyle/>
          <a:p>
            <a:pPr rtl="0"/>
            <a:r>
              <a:rPr lang="pt-BR" noProof="0"/>
              <a:t>Clique no ícone para adicionar uma imagem</a:t>
            </a:r>
          </a:p>
        </p:txBody>
      </p:sp>
      <p:sp>
        <p:nvSpPr>
          <p:cNvPr id="10" name="Espaço Reservado para Imagem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rtlCol="0">
            <a:noAutofit/>
          </a:bodyPr>
          <a:lstStyle/>
          <a:p>
            <a:pPr rtl="0"/>
            <a:r>
              <a:rPr lang="pt-BR" noProof="0"/>
              <a:t>Clique no ícone para adicionar uma imagem</a:t>
            </a:r>
          </a:p>
        </p:txBody>
      </p:sp>
      <p:sp>
        <p:nvSpPr>
          <p:cNvPr id="11" name="Espaço Reservado para Imagem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rtlCol="0">
            <a:noAutofit/>
          </a:bodyPr>
          <a:lstStyle/>
          <a:p>
            <a:pPr rtl="0"/>
            <a:r>
              <a:rPr lang="pt-BR" noProof="0"/>
              <a:t>Clique no ícone para adicionar uma imagem</a:t>
            </a:r>
          </a:p>
        </p:txBody>
      </p:sp>
      <p:sp>
        <p:nvSpPr>
          <p:cNvPr id="12" name="Espaço Reservado para Imagem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rtlCol="0">
            <a:noAutofit/>
          </a:bodyPr>
          <a:lstStyle/>
          <a:p>
            <a:pPr rtl="0"/>
            <a:r>
              <a:rPr lang="pt-BR" noProof="0"/>
              <a:t>Clique no ícone para adicionar uma imagem</a:t>
            </a:r>
          </a:p>
        </p:txBody>
      </p:sp>
      <p:sp>
        <p:nvSpPr>
          <p:cNvPr id="13" name="Espaço Reservado para Imagem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rtlCol="0">
            <a:noAutofit/>
          </a:bodyPr>
          <a:lstStyle/>
          <a:p>
            <a:pPr rtl="0"/>
            <a:r>
              <a:rPr lang="pt-BR" noProof="0"/>
              <a:t>Clique no ícone para adicionar uma imagem</a:t>
            </a:r>
          </a:p>
        </p:txBody>
      </p:sp>
      <p:sp>
        <p:nvSpPr>
          <p:cNvPr id="4" name="Retângulo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áfico e Tabe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767791"/>
            <a:ext cx="11002962" cy="823913"/>
          </a:xfrm>
        </p:spPr>
        <p:txBody>
          <a:bodyPr rtlCol="0">
            <a:noAutofit/>
          </a:bodyPr>
          <a:lstStyle>
            <a:lvl1pPr>
              <a:defRPr sz="4800" spc="300"/>
            </a:lvl1pPr>
          </a:lstStyle>
          <a:p>
            <a:pPr rtl="0"/>
            <a:r>
              <a:rPr lang="pt-BR" noProof="0"/>
              <a:t>Clique para editar o estilo de título Mestre</a:t>
            </a:r>
          </a:p>
        </p:txBody>
      </p:sp>
      <p:sp>
        <p:nvSpPr>
          <p:cNvPr id="3" name="Espaço Reservado para Rodapé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p>
            <a:pPr rtl="0"/>
            <a:r>
              <a:rPr lang="pt-BR" noProof="0"/>
              <a:t>Adicionar um rodapé</a:t>
            </a:r>
          </a:p>
        </p:txBody>
      </p:sp>
      <p:sp>
        <p:nvSpPr>
          <p:cNvPr id="4" name="Espaço reservado para o número do slide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çã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pt-BR" noProof="0"/>
              <a:t>Clique para editar o estilo de título Mestre</a:t>
            </a:r>
          </a:p>
        </p:txBody>
      </p:sp>
      <p:sp>
        <p:nvSpPr>
          <p:cNvPr id="7" name="Espaço Reservado para Texto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pt-BR" noProof="0"/>
              <a:t>CLIQUE PARA EDITAR OS ESTILOS DE TEXTO MESTRE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na do Conteúdo 2">
    <p:spTree>
      <p:nvGrpSpPr>
        <p:cNvPr id="1" name=""/>
        <p:cNvGrpSpPr/>
        <p:nvPr/>
      </p:nvGrpSpPr>
      <p:grpSpPr>
        <a:xfrm>
          <a:off x="0" y="0"/>
          <a:ext cx="0" cy="0"/>
          <a:chOff x="0" y="0"/>
          <a:chExt cx="0" cy="0"/>
        </a:xfrm>
      </p:grpSpPr>
      <p:sp>
        <p:nvSpPr>
          <p:cNvPr id="17" name="Título 2">
            <a:extLst>
              <a:ext uri="{FF2B5EF4-FFF2-40B4-BE49-F238E27FC236}">
                <a16:creationId xmlns:a16="http://schemas.microsoft.com/office/drawing/2014/main" id="{0EF11611-8537-47CC-87AC-2E25428B72BA}"/>
              </a:ext>
            </a:extLst>
          </p:cNvPr>
          <p:cNvSpPr>
            <a:spLocks noGrp="1"/>
          </p:cNvSpPr>
          <p:nvPr>
            <p:ph type="title" hasCustomPrompt="1"/>
          </p:nvPr>
        </p:nvSpPr>
        <p:spPr>
          <a:xfrm>
            <a:off x="594519" y="1"/>
            <a:ext cx="11002962" cy="1623218"/>
          </a:xfrm>
        </p:spPr>
        <p:txBody>
          <a:bodyPr rtlCol="0" anchor="ctr">
            <a:noAutofit/>
          </a:bodyPr>
          <a:lstStyle/>
          <a:p>
            <a:pPr algn="ctr" rtl="0"/>
            <a:r>
              <a:rPr lang="pt-BR" sz="4800" noProof="0"/>
              <a:t>Clique para editar o estilo de título Mestre</a:t>
            </a:r>
          </a:p>
        </p:txBody>
      </p:sp>
      <p:sp>
        <p:nvSpPr>
          <p:cNvPr id="19" name="Espaço Reservado para Imagem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rtlCol="0">
            <a:noAutofit/>
          </a:bodyPr>
          <a:lstStyle/>
          <a:p>
            <a:pPr rtl="0"/>
            <a:r>
              <a:rPr lang="pt-BR" noProof="0"/>
              <a:t>Clique no ícone para adicionar uma imagem</a:t>
            </a:r>
          </a:p>
        </p:txBody>
      </p:sp>
      <p:sp>
        <p:nvSpPr>
          <p:cNvPr id="18" name="Espaço Reservado para Imagem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rtlCol="0">
            <a:noAutofit/>
          </a:bodyPr>
          <a:lstStyle/>
          <a:p>
            <a:pPr rtl="0"/>
            <a:r>
              <a:rPr lang="pt-BR" noProof="0"/>
              <a:t>Clique no ícone para adicionar uma imagem</a:t>
            </a:r>
          </a:p>
        </p:txBody>
      </p:sp>
      <p:sp>
        <p:nvSpPr>
          <p:cNvPr id="10" name="Espaço reservado para texto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rtlCol="0">
            <a:noAutofit/>
          </a:bodyPr>
          <a:lstStyle>
            <a:lvl1pPr marL="0" indent="0">
              <a:buNone/>
              <a:defRPr sz="2400"/>
            </a:lvl1pPr>
          </a:lstStyle>
          <a:p>
            <a:pPr lvl="0" rtl="0"/>
            <a:r>
              <a:rPr lang="pt-BR" spc="300" noProof="0">
                <a:solidFill>
                  <a:schemeClr val="tx1"/>
                </a:solidFill>
              </a:rPr>
              <a:t>Clique para editar o texto Mestre</a:t>
            </a:r>
          </a:p>
        </p:txBody>
      </p:sp>
      <p:sp>
        <p:nvSpPr>
          <p:cNvPr id="11" name="Espaço reservado para conteúdo 4">
            <a:extLst>
              <a:ext uri="{FF2B5EF4-FFF2-40B4-BE49-F238E27FC236}">
                <a16:creationId xmlns:a16="http://schemas.microsoft.com/office/drawing/2014/main" id="{FAEC14D1-0BEA-4D9A-9D96-A56B6A9B07AC}"/>
              </a:ext>
            </a:extLst>
          </p:cNvPr>
          <p:cNvSpPr>
            <a:spLocks noGrp="1"/>
          </p:cNvSpPr>
          <p:nvPr>
            <p:ph sz="half" idx="2" hasCustomPrompt="1"/>
          </p:nvPr>
        </p:nvSpPr>
        <p:spPr>
          <a:xfrm>
            <a:off x="469107" y="4531139"/>
            <a:ext cx="5157787"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 texto Mestre</a:t>
            </a:r>
          </a:p>
        </p:txBody>
      </p:sp>
      <p:sp>
        <p:nvSpPr>
          <p:cNvPr id="12" name="Espaço Reservado para Texto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65107" y="3864355"/>
            <a:ext cx="5183188" cy="494506"/>
          </a:xfrm>
        </p:spPr>
        <p:txBody>
          <a:bodyPr rtlCol="0">
            <a:noAutofit/>
          </a:bodyPr>
          <a:lstStyle>
            <a:lvl1pPr marL="0" indent="0">
              <a:buNone/>
              <a:defRPr sz="2400"/>
            </a:lvl1pPr>
          </a:lstStyle>
          <a:p>
            <a:pPr lvl="0" rtl="0"/>
            <a:r>
              <a:rPr lang="pt-BR" spc="300" noProof="0">
                <a:solidFill>
                  <a:schemeClr val="tx1"/>
                </a:solidFill>
              </a:rPr>
              <a:t>Clique para editar o texto Mestre</a:t>
            </a:r>
          </a:p>
        </p:txBody>
      </p:sp>
      <p:sp>
        <p:nvSpPr>
          <p:cNvPr id="14" name="Espaço Reservado para Conteúdo 6">
            <a:extLst>
              <a:ext uri="{FF2B5EF4-FFF2-40B4-BE49-F238E27FC236}">
                <a16:creationId xmlns:a16="http://schemas.microsoft.com/office/drawing/2014/main" id="{438D6EEA-A0DB-4B5F-8F41-A9C1F2C094C0}"/>
              </a:ext>
            </a:extLst>
          </p:cNvPr>
          <p:cNvSpPr>
            <a:spLocks noGrp="1"/>
          </p:cNvSpPr>
          <p:nvPr>
            <p:ph sz="quarter" idx="4" hasCustomPrompt="1"/>
          </p:nvPr>
        </p:nvSpPr>
        <p:spPr>
          <a:xfrm>
            <a:off x="6565107" y="4531139"/>
            <a:ext cx="5183188"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 texto Mestre</a:t>
            </a:r>
          </a:p>
        </p:txBody>
      </p:sp>
      <p:sp>
        <p:nvSpPr>
          <p:cNvPr id="20" name="Espaço Reservado para o Número do Slide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na do Conteúdo 3">
    <p:spTree>
      <p:nvGrpSpPr>
        <p:cNvPr id="1" name=""/>
        <p:cNvGrpSpPr/>
        <p:nvPr/>
      </p:nvGrpSpPr>
      <p:grpSpPr>
        <a:xfrm>
          <a:off x="0" y="0"/>
          <a:ext cx="0" cy="0"/>
          <a:chOff x="0" y="0"/>
          <a:chExt cx="0" cy="0"/>
        </a:xfrm>
      </p:grpSpPr>
      <p:sp>
        <p:nvSpPr>
          <p:cNvPr id="22" name="Título 2">
            <a:extLst>
              <a:ext uri="{FF2B5EF4-FFF2-40B4-BE49-F238E27FC236}">
                <a16:creationId xmlns:a16="http://schemas.microsoft.com/office/drawing/2014/main" id="{6186F91B-547E-43BC-9BCE-04619DAAFEC2}"/>
              </a:ext>
            </a:extLst>
          </p:cNvPr>
          <p:cNvSpPr>
            <a:spLocks noGrp="1"/>
          </p:cNvSpPr>
          <p:nvPr>
            <p:ph type="title" hasCustomPrompt="1"/>
          </p:nvPr>
        </p:nvSpPr>
        <p:spPr>
          <a:xfrm>
            <a:off x="594519" y="1"/>
            <a:ext cx="11002962" cy="1623218"/>
          </a:xfrm>
        </p:spPr>
        <p:txBody>
          <a:bodyPr rtlCol="0" anchor="ctr">
            <a:noAutofit/>
          </a:bodyPr>
          <a:lstStyle/>
          <a:p>
            <a:pPr algn="ctr" rtl="0"/>
            <a:r>
              <a:rPr lang="pt-BR" sz="4800" noProof="0"/>
              <a:t>Clique para editar o estilo de título Mestre</a:t>
            </a:r>
          </a:p>
        </p:txBody>
      </p:sp>
      <p:sp>
        <p:nvSpPr>
          <p:cNvPr id="28" name="Espaço Reservado para Texto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dirty="0"/>
              <a:t>CLIQUE PARA EDITAR OS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24" name="Espaço Reservado para Imagem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rtlCol="0">
            <a:noAutofit/>
          </a:bodyPr>
          <a:lstStyle/>
          <a:p>
            <a:pPr rtl="0"/>
            <a:r>
              <a:rPr lang="pt-BR" noProof="0"/>
              <a:t>Clique no ícone para adicionar uma imagem</a:t>
            </a:r>
          </a:p>
        </p:txBody>
      </p:sp>
      <p:sp>
        <p:nvSpPr>
          <p:cNvPr id="25" name="Espaço Reservado para Imagem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rtlCol="0">
            <a:noAutofit/>
          </a:bodyPr>
          <a:lstStyle/>
          <a:p>
            <a:pPr rtl="0"/>
            <a:r>
              <a:rPr lang="pt-BR" noProof="0"/>
              <a:t>Clique no ícone para adicionar uma imagem</a:t>
            </a:r>
          </a:p>
        </p:txBody>
      </p:sp>
      <p:sp>
        <p:nvSpPr>
          <p:cNvPr id="26" name="Espaço Reservado para Imagem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rtlCol="0">
            <a:noAutofit/>
          </a:bodyPr>
          <a:lstStyle/>
          <a:p>
            <a:pPr rtl="0"/>
            <a:r>
              <a:rPr lang="pt-BR" noProof="0"/>
              <a:t>Clique no ícone para adicionar uma imagem</a:t>
            </a:r>
          </a:p>
        </p:txBody>
      </p:sp>
      <p:sp>
        <p:nvSpPr>
          <p:cNvPr id="29" name="Espaço Reservado para Texto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a:t>CLIQUE PARA EDITAR OS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30" name="Espaço Reservado para Texto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a:t>CLIQUE PARA EDITAR OS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31" name="Espaço reservado para o número do slide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rodapé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oecd.org/daf/competition/disruptive-innovations-and-competition.htm" TargetMode="External"/><Relationship Id="rId13" Type="http://schemas.openxmlformats.org/officeDocument/2006/relationships/hyperlink" Target="https://www.consumidormoderno.com.br/2021/03/30/geracao-relacionando-consumo-conteudo-pandemia/" TargetMode="External"/><Relationship Id="rId3" Type="http://schemas.openxmlformats.org/officeDocument/2006/relationships/image" Target="../media/image23.png"/><Relationship Id="rId7" Type="http://schemas.openxmlformats.org/officeDocument/2006/relationships/hyperlink" Target="https://www.projectbuilder.com.br/blog/como-a-gestao-da-inovacao-afeta-a-competitividade-da-sua-empresa/" TargetMode="External"/><Relationship Id="rId12" Type="http://schemas.openxmlformats.org/officeDocument/2006/relationships/hyperlink" Target="https://www.fecomercio.com.br/noticia/consumo-das-geracoes-a-construcao-do-perfil-do-cliente"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www.finep.gov.br/images/a-finep/biblioteca/manual_de_oslo.pdf" TargetMode="External"/><Relationship Id="rId11" Type="http://schemas.openxmlformats.org/officeDocument/2006/relationships/hyperlink" Target="https://www.gov.br/infraestrutura/pt-br/assuntos/gestao-estrategica/artigos-gestao-estrategica/a-analise-de-cenarios-e-o-planejamento-estrategico" TargetMode="External"/><Relationship Id="rId5" Type="http://schemas.openxmlformats.org/officeDocument/2006/relationships/hyperlink" Target="https://www.sebrae.com.br/sites/PortalSebrae/ufs/ap/artigos/inovacao-elemento-propulsor-de-dinamismo-e-competitividade,c012dd52aa611510VgnVCM2000004d00210aRCRD" TargetMode="External"/><Relationship Id="rId10" Type="http://schemas.openxmlformats.org/officeDocument/2006/relationships/hyperlink" Target="https://www.fm2s.com.br/como-fazer-um-pop/" TargetMode="External"/><Relationship Id="rId4" Type="http://schemas.microsoft.com/office/2007/relationships/hdphoto" Target="../media/hdphoto6.wdp"/><Relationship Id="rId9" Type="http://schemas.openxmlformats.org/officeDocument/2006/relationships/hyperlink" Target="https://one.oecd.org/document/DAF/COMP/M(2015)1/ANN8/FINAL/en/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Espaço Reservado para Imagem 7" descr="imagem abstra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ítulo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pPr rtl="0"/>
            <a:r>
              <a:rPr lang="pt-BR" dirty="0"/>
              <a:t>15 Pilares da Inovação e Competitividade Empresarial</a:t>
            </a:r>
          </a:p>
        </p:txBody>
      </p:sp>
      <p:sp>
        <p:nvSpPr>
          <p:cNvPr id="3" name="Espaço Reservado para Texto 2">
            <a:extLst>
              <a:ext uri="{FF2B5EF4-FFF2-40B4-BE49-F238E27FC236}">
                <a16:creationId xmlns:a16="http://schemas.microsoft.com/office/drawing/2014/main" id="{C0AE828D-1E63-455F-949D-0C5454A7FE88}"/>
              </a:ext>
            </a:extLst>
          </p:cNvPr>
          <p:cNvSpPr>
            <a:spLocks noGrp="1"/>
          </p:cNvSpPr>
          <p:nvPr>
            <p:ph type="body" sz="quarter" idx="12"/>
          </p:nvPr>
        </p:nvSpPr>
        <p:spPr/>
        <p:txBody>
          <a:bodyPr rtlCol="0"/>
          <a:lstStyle/>
          <a:p>
            <a:pPr rtl="0"/>
            <a:r>
              <a:rPr lang="pt-BR" dirty="0"/>
              <a:t>Leandro Azevedo | Rachel Patrocínio</a:t>
            </a:r>
          </a:p>
        </p:txBody>
      </p:sp>
      <p:sp>
        <p:nvSpPr>
          <p:cNvPr id="7" name="Espaço Reservado para Texto 6">
            <a:extLst>
              <a:ext uri="{FF2B5EF4-FFF2-40B4-BE49-F238E27FC236}">
                <a16:creationId xmlns:a16="http://schemas.microsoft.com/office/drawing/2014/main" id="{5D865526-EC39-4780-A2A8-274A80A5C19B}"/>
              </a:ext>
            </a:extLst>
          </p:cNvPr>
          <p:cNvSpPr>
            <a:spLocks noGrp="1"/>
          </p:cNvSpPr>
          <p:nvPr>
            <p:ph type="body" idx="1"/>
          </p:nvPr>
        </p:nvSpPr>
        <p:spPr>
          <a:xfrm>
            <a:off x="4038598" y="4015079"/>
            <a:ext cx="4114800" cy="518795"/>
          </a:xfrm>
        </p:spPr>
        <p:txBody>
          <a:bodyPr rtlCol="0"/>
          <a:lstStyle/>
          <a:p>
            <a:pPr rtl="0"/>
            <a:r>
              <a:rPr lang="pt-BR" dirty="0"/>
              <a:t>Grupo 1</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5400" dirty="0"/>
              <a:t>6. pessoas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10</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308324"/>
          </a:xfrm>
          <a:prstGeom prst="rect">
            <a:avLst/>
          </a:prstGeom>
          <a:noFill/>
        </p:spPr>
        <p:txBody>
          <a:bodyPr wrap="square" rtlCol="0">
            <a:spAutoFit/>
          </a:bodyPr>
          <a:lstStyle/>
          <a:p>
            <a:pPr algn="just"/>
            <a:r>
              <a:rPr lang="pt-BR" sz="1600" dirty="0"/>
              <a:t>Mesmo que uma empresa seja altamente tecnológica, ela deverá capacitar e treinar pessoas para</a:t>
            </a:r>
          </a:p>
          <a:p>
            <a:pPr algn="just"/>
            <a:r>
              <a:rPr lang="pt-BR" sz="1600" dirty="0"/>
              <a:t>que elas desempenhem as suas funções com maestria.</a:t>
            </a:r>
          </a:p>
          <a:p>
            <a:pPr algn="just"/>
            <a:r>
              <a:rPr lang="pt-BR" sz="1600" dirty="0"/>
              <a:t>Por mais experiente que a pessoa seja, é importante a empresa oferecer cursos e treinamentos. </a:t>
            </a:r>
          </a:p>
          <a:p>
            <a:pPr algn="just"/>
            <a:r>
              <a:rPr lang="pt-BR" sz="1600" dirty="0"/>
              <a:t>Tais recursos ajudam o funcionário a agregar valor nos produtos organizacionais.</a:t>
            </a:r>
          </a:p>
          <a:p>
            <a:pPr algn="just"/>
            <a:r>
              <a:rPr lang="pt-BR" sz="1600" dirty="0"/>
              <a:t>Com pessoas certas e preparadas, é possível conquistar a competitividade empresarial.</a:t>
            </a:r>
          </a:p>
        </p:txBody>
      </p:sp>
      <p:pic>
        <p:nvPicPr>
          <p:cNvPr id="7" name="Espaço Reservado para Imagem 6">
            <a:extLst>
              <a:ext uri="{FF2B5EF4-FFF2-40B4-BE49-F238E27FC236}">
                <a16:creationId xmlns:a16="http://schemas.microsoft.com/office/drawing/2014/main" id="{619AB50E-206C-40E0-A5E1-04648B0892CD}"/>
              </a:ext>
            </a:extLst>
          </p:cNvPr>
          <p:cNvPicPr>
            <a:picLocks noGrp="1" noChangeAspect="1"/>
          </p:cNvPicPr>
          <p:nvPr>
            <p:ph type="pic" sz="quarter" idx="13"/>
          </p:nvPr>
        </p:nvPicPr>
        <p:blipFill>
          <a:blip r:embed="rId2"/>
          <a:srcRect l="22483" r="22483"/>
          <a:stretch>
            <a:fillRect/>
          </a:stretch>
        </p:blipFill>
        <p:spPr/>
      </p:pic>
    </p:spTree>
    <p:extLst>
      <p:ext uri="{BB962C8B-B14F-4D97-AF65-F5344CB8AC3E}">
        <p14:creationId xmlns:p14="http://schemas.microsoft.com/office/powerpoint/2010/main" val="239135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116831"/>
            <a:ext cx="5717061" cy="1661297"/>
          </a:xfrm>
        </p:spPr>
        <p:txBody>
          <a:bodyPr/>
          <a:lstStyle/>
          <a:p>
            <a:r>
              <a:rPr lang="pt-BR" sz="4400" dirty="0"/>
              <a:t>7. Comportamento de consumo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11</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17265" y="2230389"/>
            <a:ext cx="6475952" cy="4031873"/>
          </a:xfrm>
          <a:prstGeom prst="rect">
            <a:avLst/>
          </a:prstGeom>
          <a:noFill/>
        </p:spPr>
        <p:txBody>
          <a:bodyPr wrap="square" rtlCol="0">
            <a:spAutoFit/>
          </a:bodyPr>
          <a:lstStyle/>
          <a:p>
            <a:pPr algn="just"/>
            <a:r>
              <a:rPr lang="pt-BR" sz="1600" dirty="0"/>
              <a:t>O comportamento de consumo está ligado em sua maioria as gerações. </a:t>
            </a:r>
          </a:p>
          <a:p>
            <a:pPr algn="just"/>
            <a:r>
              <a:rPr lang="pt-BR" sz="1600" dirty="0"/>
              <a:t>O maior desafio das empresas é conseguir atingir positivamente cada uma delas de forma assertiva e atender suas necessidades individuais.</a:t>
            </a:r>
          </a:p>
          <a:p>
            <a:pPr algn="just"/>
            <a:r>
              <a:rPr lang="pt-BR" sz="1600" dirty="0"/>
              <a:t>A Geração Boomer, (entre 60 e 80 anos) tendem a ter consumo mais passivo.</a:t>
            </a:r>
          </a:p>
          <a:p>
            <a:pPr algn="just"/>
            <a:r>
              <a:rPr lang="pt-BR" sz="1600" dirty="0"/>
              <a:t>A Geração X (nascidos entre 1965 e 1984), tiveram que aprender a lidar com novos formatos de consumo, tendo que incluir plataformas digitais como Zoom e Meet, para complementação no trabalho.</a:t>
            </a:r>
          </a:p>
          <a:p>
            <a:pPr algn="just"/>
            <a:r>
              <a:rPr lang="pt-BR" sz="1600" dirty="0"/>
              <a:t>Já as gerações Y e Z cresceram com a tecnologia, principalmente a geração z inseridos no universo digital desde o nascimento. Essas gerações, estão cada vez mais exigentes, preocupam-se com sustentabilidade, com interesse de onde vem o produto, como foi produzido e sua comercialização. Além disso, o consumo digital dessas gerações é algo cotidiano.</a:t>
            </a:r>
          </a:p>
          <a:p>
            <a:pPr algn="just"/>
            <a:r>
              <a:rPr lang="pt-BR" sz="1600" dirty="0"/>
              <a:t>Todas essas gerações, precisam de um tratamento atencioso, para que a relação com o consumidor, seja baseada em uma confiança mútua, respeitosa e segura.</a:t>
            </a:r>
          </a:p>
        </p:txBody>
      </p:sp>
      <p:pic>
        <p:nvPicPr>
          <p:cNvPr id="8" name="Espaço Reservado para Imagem 7">
            <a:extLst>
              <a:ext uri="{FF2B5EF4-FFF2-40B4-BE49-F238E27FC236}">
                <a16:creationId xmlns:a16="http://schemas.microsoft.com/office/drawing/2014/main" id="{3DAD159F-A91C-4893-82AD-866CDB56A05F}"/>
              </a:ext>
            </a:extLst>
          </p:cNvPr>
          <p:cNvPicPr>
            <a:picLocks noGrp="1" noChangeAspect="1"/>
          </p:cNvPicPr>
          <p:nvPr>
            <p:ph type="pic" sz="quarter" idx="13"/>
          </p:nvPr>
        </p:nvPicPr>
        <p:blipFill>
          <a:blip r:embed="rId2"/>
          <a:srcRect l="14494" r="14494"/>
          <a:stretch>
            <a:fillRect/>
          </a:stretch>
        </p:blipFill>
        <p:spPr/>
      </p:pic>
    </p:spTree>
    <p:extLst>
      <p:ext uri="{BB962C8B-B14F-4D97-AF65-F5344CB8AC3E}">
        <p14:creationId xmlns:p14="http://schemas.microsoft.com/office/powerpoint/2010/main" val="245972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dirty="0"/>
              <a:t>8. pop</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12</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O controle e padronização de processos é fundamental na caminhada rumo ao aumento da qualidade de produtos e serviços. </a:t>
            </a:r>
          </a:p>
          <a:p>
            <a:pPr algn="just"/>
            <a:r>
              <a:rPr lang="pt-BR" sz="1600" dirty="0"/>
              <a:t>Por meio de um detalhado documento organizacional, procura-se atingir a diminuição de riscos, aumentar a previsibilidade de resultados, </a:t>
            </a:r>
          </a:p>
          <a:p>
            <a:pPr algn="just"/>
            <a:r>
              <a:rPr lang="pt-BR" sz="1600" dirty="0"/>
              <a:t>mitigar a ocorrência de erros, aumentar a qualidade e confiabilidade das ofertas, entre outros.</a:t>
            </a:r>
          </a:p>
          <a:p>
            <a:pPr algn="just"/>
            <a:endParaRPr lang="pt-BR" sz="1600" dirty="0"/>
          </a:p>
          <a:p>
            <a:pPr algn="just"/>
            <a:r>
              <a:rPr lang="pt-BR" sz="1600" dirty="0"/>
              <a:t>A adoção de um procedimento operacional padrão traz incontáveis benefícios às empresas que o adotam, </a:t>
            </a:r>
          </a:p>
          <a:p>
            <a:pPr algn="just"/>
            <a:r>
              <a:rPr lang="pt-BR" sz="1600" dirty="0"/>
              <a:t>e é portanto um notável diferencial quando se observado o ambiente de competitividade atual.</a:t>
            </a:r>
          </a:p>
        </p:txBody>
      </p:sp>
      <p:pic>
        <p:nvPicPr>
          <p:cNvPr id="15" name="Espaço Reservado para Imagem 14">
            <a:extLst>
              <a:ext uri="{FF2B5EF4-FFF2-40B4-BE49-F238E27FC236}">
                <a16:creationId xmlns:a16="http://schemas.microsoft.com/office/drawing/2014/main" id="{25D2F5AC-4999-4FC3-BACA-E57D3579F25E}"/>
              </a:ext>
            </a:extLst>
          </p:cNvPr>
          <p:cNvPicPr>
            <a:picLocks noGrp="1" noChangeAspect="1"/>
          </p:cNvPicPr>
          <p:nvPr>
            <p:ph type="pic" sz="quarter" idx="13"/>
          </p:nvPr>
        </p:nvPicPr>
        <p:blipFill>
          <a:blip r:embed="rId2"/>
          <a:srcRect l="15535" r="15535"/>
          <a:stretch>
            <a:fillRect/>
          </a:stretch>
        </p:blipFill>
        <p:spPr/>
      </p:pic>
    </p:spTree>
    <p:extLst>
      <p:ext uri="{BB962C8B-B14F-4D97-AF65-F5344CB8AC3E}">
        <p14:creationId xmlns:p14="http://schemas.microsoft.com/office/powerpoint/2010/main" val="401808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9. Análise de cenário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13</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046988"/>
          </a:xfrm>
          <a:prstGeom prst="rect">
            <a:avLst/>
          </a:prstGeom>
          <a:noFill/>
        </p:spPr>
        <p:txBody>
          <a:bodyPr wrap="square" rtlCol="0">
            <a:spAutoFit/>
          </a:bodyPr>
          <a:lstStyle/>
          <a:p>
            <a:pPr algn="just"/>
            <a:r>
              <a:rPr lang="pt-BR" sz="1600" dirty="0"/>
              <a:t>O cenário econômico está em constante mutação e possui diversas variáveis que modulam o ecossistema empresarial. </a:t>
            </a:r>
          </a:p>
          <a:p>
            <a:pPr algn="just"/>
            <a:r>
              <a:rPr lang="pt-BR" sz="1600" dirty="0"/>
              <a:t>As organizações que analisam detalhadamente o posicionamento da sua empresa em relação ao cenário econômico conseguem melhor direcionamento, </a:t>
            </a:r>
          </a:p>
          <a:p>
            <a:pPr algn="just"/>
            <a:r>
              <a:rPr lang="pt-BR" sz="1600" dirty="0"/>
              <a:t>precisão e consequentemente maiores chances de êxito nos seus negócios. </a:t>
            </a:r>
          </a:p>
          <a:p>
            <a:pPr algn="just"/>
            <a:r>
              <a:rPr lang="pt-BR" sz="1600" dirty="0"/>
              <a:t>Os princípios basilares que norteiam a análise de cenário são as verificações de contextos externos e internos </a:t>
            </a:r>
          </a:p>
          <a:p>
            <a:pPr algn="just"/>
            <a:r>
              <a:rPr lang="pt-BR" sz="1600" dirty="0"/>
              <a:t>nos quais o negócio está inserido, além da identificação de fatores futuros com possibilidade de ocorrência. </a:t>
            </a:r>
          </a:p>
          <a:p>
            <a:pPr algn="just"/>
            <a:r>
              <a:rPr lang="pt-BR" sz="1600" dirty="0"/>
              <a:t>A análise citada permite que sejam realizados decisões mais assertivas e aumentam o campo de visão em relação a sua posição ao mercado.</a:t>
            </a:r>
          </a:p>
        </p:txBody>
      </p:sp>
      <p:pic>
        <p:nvPicPr>
          <p:cNvPr id="7" name="Espaço Reservado para Imagem 6">
            <a:extLst>
              <a:ext uri="{FF2B5EF4-FFF2-40B4-BE49-F238E27FC236}">
                <a16:creationId xmlns:a16="http://schemas.microsoft.com/office/drawing/2014/main" id="{67EBB709-E3F9-4E23-A13E-8A48290C61EC}"/>
              </a:ext>
            </a:extLst>
          </p:cNvPr>
          <p:cNvPicPr>
            <a:picLocks noGrp="1" noChangeAspect="1"/>
          </p:cNvPicPr>
          <p:nvPr>
            <p:ph type="pic" sz="quarter" idx="13"/>
          </p:nvPr>
        </p:nvPicPr>
        <p:blipFill>
          <a:blip r:embed="rId2"/>
          <a:srcRect l="6901" r="6901"/>
          <a:stretch>
            <a:fillRect/>
          </a:stretch>
        </p:blipFill>
        <p:spPr/>
      </p:pic>
    </p:spTree>
    <p:extLst>
      <p:ext uri="{BB962C8B-B14F-4D97-AF65-F5344CB8AC3E}">
        <p14:creationId xmlns:p14="http://schemas.microsoft.com/office/powerpoint/2010/main" val="161573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10. Mix de produtos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14</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308324"/>
          </a:xfrm>
          <a:prstGeom prst="rect">
            <a:avLst/>
          </a:prstGeom>
          <a:noFill/>
        </p:spPr>
        <p:txBody>
          <a:bodyPr wrap="square" rtlCol="0">
            <a:spAutoFit/>
          </a:bodyPr>
          <a:lstStyle/>
          <a:p>
            <a:pPr algn="just"/>
            <a:r>
              <a:rPr lang="pt-BR" sz="1600" dirty="0"/>
              <a:t>Uma empresa que não varia suas ofertas e que não investe em inovação, corre grandes riscos de ficar para trás no mercado.</a:t>
            </a:r>
          </a:p>
          <a:p>
            <a:pPr algn="just"/>
            <a:r>
              <a:rPr lang="pt-BR" sz="1600" dirty="0"/>
              <a:t>O conceito de mix de produtos se refere à variedade de itens ofertados por uma empresa. </a:t>
            </a:r>
          </a:p>
          <a:p>
            <a:pPr algn="just"/>
            <a:r>
              <a:rPr lang="pt-BR" sz="1600" dirty="0"/>
              <a:t>Em outras palavras, o conceito diz respeito à diversidade de produtos que um cliente encontra em sua loja ou que são produzidos por sua marca.</a:t>
            </a:r>
          </a:p>
          <a:p>
            <a:pPr algn="just"/>
            <a:r>
              <a:rPr lang="pt-BR" sz="1600" dirty="0"/>
              <a:t>O mix de produtos deve ser definido de forma estratégica, pensando em ampliar a sua abrangência, mas também focando em itens que vão atender ao seu consumidor.</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416" r="20416"/>
          <a:stretch>
            <a:fillRect/>
          </a:stretch>
        </p:blipFill>
        <p:spPr/>
      </p:pic>
    </p:spTree>
    <p:extLst>
      <p:ext uri="{BB962C8B-B14F-4D97-AF65-F5344CB8AC3E}">
        <p14:creationId xmlns:p14="http://schemas.microsoft.com/office/powerpoint/2010/main" val="1313490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11. Competitividade empresarial</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15</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293209"/>
          </a:xfrm>
          <a:prstGeom prst="rect">
            <a:avLst/>
          </a:prstGeom>
          <a:noFill/>
        </p:spPr>
        <p:txBody>
          <a:bodyPr wrap="square" rtlCol="0">
            <a:spAutoFit/>
          </a:bodyPr>
          <a:lstStyle/>
          <a:p>
            <a:pPr algn="just"/>
            <a:r>
              <a:rPr lang="pt-BR" sz="1600" dirty="0"/>
              <a:t>Uma série de fatores influencia e determina o grau de </a:t>
            </a:r>
            <a:r>
              <a:rPr lang="pt-BR" sz="1600" b="1" dirty="0"/>
              <a:t>competitividade de uma empresa</a:t>
            </a:r>
            <a:r>
              <a:rPr lang="pt-BR" sz="1600" dirty="0"/>
              <a:t>. É necessário, um trabalho minucioso para que uma empresa se mantenha viva e com forte atuação no mercado, se precavendo, realizando algumas ações e com certos cuidados, para que o negócio não deixe de competir e se torne obsoleto.</a:t>
            </a:r>
          </a:p>
          <a:p>
            <a:pPr algn="just"/>
            <a:r>
              <a:rPr lang="pt-BR" sz="1600" dirty="0"/>
              <a:t>Existem diversos fatores que justificam o sucesso dentro de uma </a:t>
            </a:r>
            <a:r>
              <a:rPr lang="pt-BR" sz="1600" b="1" dirty="0"/>
              <a:t>competitividade empresarial.</a:t>
            </a:r>
            <a:r>
              <a:rPr lang="pt-BR" sz="1600" dirty="0"/>
              <a:t> Aqui, apontamos três deles:</a:t>
            </a:r>
          </a:p>
          <a:p>
            <a:pPr algn="just">
              <a:buFont typeface="Arial" panose="020B0604020202020204" pitchFamily="34" charset="0"/>
              <a:buChar char="•"/>
            </a:pPr>
            <a:r>
              <a:rPr lang="pt-BR" sz="1600" dirty="0"/>
              <a:t>Conhecer</a:t>
            </a:r>
          </a:p>
          <a:p>
            <a:pPr algn="just">
              <a:buFont typeface="Arial" panose="020B0604020202020204" pitchFamily="34" charset="0"/>
              <a:buChar char="•"/>
            </a:pPr>
            <a:r>
              <a:rPr lang="pt-BR" sz="1600" dirty="0"/>
              <a:t>Investir</a:t>
            </a:r>
          </a:p>
          <a:p>
            <a:pPr algn="just">
              <a:buFont typeface="Arial" panose="020B0604020202020204" pitchFamily="34" charset="0"/>
              <a:buChar char="•"/>
            </a:pPr>
            <a:r>
              <a:rPr lang="pt-BR" sz="1600" dirty="0"/>
              <a:t>Parcerias</a:t>
            </a:r>
          </a:p>
          <a:p>
            <a:pPr algn="just"/>
            <a:r>
              <a:rPr lang="pt-BR" sz="1600" dirty="0"/>
              <a:t>Sozinhos, não chegamos a lugar nenhum. Para obtermos grandes resultados, certamente teremos que sair um pouco da esfera em que atuamos. </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5620" r="5620"/>
          <a:stretch/>
        </p:blipFill>
        <p:spPr>
          <a:xfrm>
            <a:off x="0" y="0"/>
            <a:ext cx="6096000" cy="6867922"/>
          </a:xfrm>
        </p:spPr>
      </p:pic>
    </p:spTree>
    <p:extLst>
      <p:ext uri="{BB962C8B-B14F-4D97-AF65-F5344CB8AC3E}">
        <p14:creationId xmlns:p14="http://schemas.microsoft.com/office/powerpoint/2010/main" val="261949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12. Marketing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16</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062103"/>
          </a:xfrm>
          <a:prstGeom prst="rect">
            <a:avLst/>
          </a:prstGeom>
          <a:noFill/>
        </p:spPr>
        <p:txBody>
          <a:bodyPr wrap="square" rtlCol="0">
            <a:spAutoFit/>
          </a:bodyPr>
          <a:lstStyle/>
          <a:p>
            <a:pPr algn="just"/>
            <a:r>
              <a:rPr lang="pt-BR" sz="1600" dirty="0"/>
              <a:t>A concepção do marketing é bastante abrangente e diferente da percepção geral não se trata apenas da venda de produtos, mas sim na alteração da cognição do público acerca do custo beneficio da utilização de produto, serviço, marca ou negócio afim de fidelizar o público. Os diversos benefícios da aplicação correta do marketing em uma corporação, podemos citar o aumento da venda, maior visibilidade, construção de boas relações com o público, possibilidade de educar o mercado e engajamento de colaboradores.</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406" r="20406"/>
          <a:stretch/>
        </p:blipFill>
        <p:spPr>
          <a:xfrm>
            <a:off x="0" y="0"/>
            <a:ext cx="6096000" cy="6867922"/>
          </a:xfrm>
        </p:spPr>
      </p:pic>
    </p:spTree>
    <p:extLst>
      <p:ext uri="{BB962C8B-B14F-4D97-AF65-F5344CB8AC3E}">
        <p14:creationId xmlns:p14="http://schemas.microsoft.com/office/powerpoint/2010/main" val="71357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13. </a:t>
            </a:r>
            <a:r>
              <a:rPr lang="pt-BR" sz="4000" dirty="0" err="1"/>
              <a:t>customer</a:t>
            </a:r>
            <a:r>
              <a:rPr lang="pt-BR" sz="4000" dirty="0"/>
              <a:t> </a:t>
            </a:r>
            <a:r>
              <a:rPr lang="pt-BR" sz="4000" dirty="0" err="1"/>
              <a:t>experience</a:t>
            </a:r>
            <a:endParaRPr lang="pt-BR" sz="4000" dirty="0"/>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17</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Entender a dor do cliente e trazer um produto ou serviço mais próximo de uma experiência melhor também é </a:t>
            </a:r>
            <a:r>
              <a:rPr lang="pt-BR" sz="1600" dirty="0" err="1"/>
              <a:t>fundamental.O</a:t>
            </a:r>
            <a:r>
              <a:rPr lang="pt-BR" sz="1600" dirty="0"/>
              <a:t> contato com o cliente deve ser sempre valorizado. E esse pode ser o diferencial de uma empresa perante seus concorrentes que cria uma </a:t>
            </a:r>
            <a:r>
              <a:rPr lang="pt-BR" sz="1600" dirty="0" err="1"/>
              <a:t>realidadede</a:t>
            </a:r>
            <a:r>
              <a:rPr lang="pt-BR" sz="1600" dirty="0"/>
              <a:t> experiência inesquecível para o cliente.</a:t>
            </a:r>
            <a:br>
              <a:rPr lang="pt-BR" sz="1600" dirty="0"/>
            </a:br>
            <a:r>
              <a:rPr lang="pt-BR" sz="1600" dirty="0"/>
              <a:t>Quanto mais satisfeitas as pessoas estiverem com a sua empresa, maior será a fidelidade delas. </a:t>
            </a:r>
          </a:p>
          <a:p>
            <a:pPr algn="just"/>
            <a:r>
              <a:rPr lang="pt-BR" sz="1600" dirty="0"/>
              <a:t>Mas se você as trata mal e ignora suas mensagens de atendimento, não pensarão duas vezes antes de deixar a sua marca. </a:t>
            </a:r>
          </a:p>
          <a:p>
            <a:pPr algn="just"/>
            <a:r>
              <a:rPr lang="pt-BR" sz="1600" dirty="0"/>
              <a:t>É por isso que quem oferece atendimento surpreendente ganha destaque no mercado.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7810" r="27810"/>
          <a:stretch/>
        </p:blipFill>
        <p:spPr>
          <a:xfrm>
            <a:off x="0" y="0"/>
            <a:ext cx="6096000" cy="6867922"/>
          </a:xfrm>
        </p:spPr>
      </p:pic>
    </p:spTree>
    <p:extLst>
      <p:ext uri="{BB962C8B-B14F-4D97-AF65-F5344CB8AC3E}">
        <p14:creationId xmlns:p14="http://schemas.microsoft.com/office/powerpoint/2010/main" val="353008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14. branding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18</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554545"/>
          </a:xfrm>
          <a:prstGeom prst="rect">
            <a:avLst/>
          </a:prstGeom>
          <a:noFill/>
        </p:spPr>
        <p:txBody>
          <a:bodyPr wrap="square" rtlCol="0">
            <a:spAutoFit/>
          </a:bodyPr>
          <a:lstStyle/>
          <a:p>
            <a:pPr algn="just"/>
            <a:r>
              <a:rPr lang="pt-BR" sz="1600" dirty="0"/>
              <a:t>O branding pode ser conceituado como agrupamento de ações, formando propósito e valores para a marca. Realizado através do despertar de sentimentos, emoções e vivencias afim de prospectar novos clientes e gerando fatores decisivos na escolha da sua marca para os interessados.</a:t>
            </a:r>
          </a:p>
          <a:p>
            <a:pPr algn="just"/>
            <a:r>
              <a:rPr lang="pt-BR" sz="1600" dirty="0"/>
              <a:t>A execução do branding se preocupa desde da criação do logotipo, discurso, valores da empresa até a preocupação com a fonte a ser utilizada, jingles e pessoa que serão representadas pela marca. As características listada ajudam a moldar na mente do consumidor, utilizando percepções e sensações o porque a utilização da marca se destaca entre as outras em um mercado competitivo.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16715" r="16715"/>
          <a:stretch/>
        </p:blipFill>
        <p:spPr>
          <a:xfrm>
            <a:off x="0" y="0"/>
            <a:ext cx="6096000" cy="6867922"/>
          </a:xfrm>
        </p:spPr>
      </p:pic>
    </p:spTree>
    <p:extLst>
      <p:ext uri="{BB962C8B-B14F-4D97-AF65-F5344CB8AC3E}">
        <p14:creationId xmlns:p14="http://schemas.microsoft.com/office/powerpoint/2010/main" val="1206086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15. Metodologias ágeis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19</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539430"/>
          </a:xfrm>
          <a:prstGeom prst="rect">
            <a:avLst/>
          </a:prstGeom>
          <a:noFill/>
        </p:spPr>
        <p:txBody>
          <a:bodyPr wrap="square" rtlCol="0">
            <a:spAutoFit/>
          </a:bodyPr>
          <a:lstStyle/>
          <a:p>
            <a:pPr algn="just"/>
            <a:r>
              <a:rPr lang="pt-BR" sz="1600" dirty="0"/>
              <a:t>Garantir uma entrega coerente em relação aos objetivos definidos e com uma excelente execução é o principal objetivo da metodologia </a:t>
            </a:r>
            <a:r>
              <a:rPr lang="pt-BR" sz="1600" dirty="0" err="1"/>
              <a:t>agil</a:t>
            </a:r>
            <a:r>
              <a:rPr lang="pt-BR" sz="1600" dirty="0"/>
              <a:t>.</a:t>
            </a:r>
          </a:p>
          <a:p>
            <a:pPr algn="just"/>
            <a:r>
              <a:rPr lang="pt-BR" sz="1600" dirty="0"/>
              <a:t>Essa metodologia busca um alinhamento melhor entre a equipe, de forma a transmitir mensagens mais claras, mantendo os esforços em busca do objetivo final. </a:t>
            </a:r>
          </a:p>
          <a:p>
            <a:pPr algn="just"/>
            <a:r>
              <a:rPr lang="pt-BR" sz="1600" dirty="0"/>
              <a:t>As metodologias ágeis se baseiam em 4 pilares:</a:t>
            </a:r>
          </a:p>
          <a:p>
            <a:pPr algn="just"/>
            <a:r>
              <a:rPr lang="pt-BR" sz="1600" dirty="0"/>
              <a:t>* comunicação — indivíduos e interações são mais que processos e ferramentas;</a:t>
            </a:r>
          </a:p>
          <a:p>
            <a:pPr algn="just"/>
            <a:r>
              <a:rPr lang="pt-BR" sz="1600" dirty="0"/>
              <a:t> * praticidade — softwares em funcionamento são mais que documentação abrangente;</a:t>
            </a:r>
          </a:p>
          <a:p>
            <a:pPr algn="just"/>
            <a:r>
              <a:rPr lang="pt-BR" sz="1600" dirty="0"/>
              <a:t> * alinhamento de expectativas e colaborações — a colaboração com o cliente é mais que a negociação de contratos;</a:t>
            </a:r>
          </a:p>
          <a:p>
            <a:pPr algn="just"/>
            <a:r>
              <a:rPr lang="pt-BR" sz="1600" dirty="0"/>
              <a:t> * adaptabilidade e flexibilidade — responder a mudanças é mais que seguir um plano.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398" r="20398"/>
          <a:stretch/>
        </p:blipFill>
        <p:spPr>
          <a:xfrm>
            <a:off x="0" y="0"/>
            <a:ext cx="6096000" cy="6867922"/>
          </a:xfrm>
        </p:spPr>
      </p:pic>
    </p:spTree>
    <p:extLst>
      <p:ext uri="{BB962C8B-B14F-4D97-AF65-F5344CB8AC3E}">
        <p14:creationId xmlns:p14="http://schemas.microsoft.com/office/powerpoint/2010/main" val="106263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A87B3-0A27-4EE9-979E-B69581E476F0}"/>
              </a:ext>
            </a:extLst>
          </p:cNvPr>
          <p:cNvSpPr>
            <a:spLocks noGrp="1"/>
          </p:cNvSpPr>
          <p:nvPr>
            <p:ph type="title"/>
          </p:nvPr>
        </p:nvSpPr>
        <p:spPr/>
        <p:txBody>
          <a:bodyPr rtlCol="0"/>
          <a:lstStyle/>
          <a:p>
            <a:pPr rtl="0"/>
            <a:r>
              <a:rPr lang="pt-BR" dirty="0"/>
              <a:t>integrantes</a:t>
            </a:r>
          </a:p>
        </p:txBody>
      </p:sp>
      <p:pic>
        <p:nvPicPr>
          <p:cNvPr id="8" name="Espaço Reservado para Imagem 7" descr="grupo de pessoas em uma mesa de conferência">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Espaço Reservado para Texto 5">
            <a:extLst>
              <a:ext uri="{FF2B5EF4-FFF2-40B4-BE49-F238E27FC236}">
                <a16:creationId xmlns:a16="http://schemas.microsoft.com/office/drawing/2014/main" id="{F3C89A40-EEAA-43AB-9A3A-B2CFDE450F1B}"/>
              </a:ext>
            </a:extLst>
          </p:cNvPr>
          <p:cNvSpPr>
            <a:spLocks noGrp="1"/>
          </p:cNvSpPr>
          <p:nvPr>
            <p:ph type="body" sz="quarter" idx="15"/>
          </p:nvPr>
        </p:nvSpPr>
        <p:spPr>
          <a:xfrm>
            <a:off x="6629400" y="2078875"/>
            <a:ext cx="4554220" cy="3798888"/>
          </a:xfrm>
        </p:spPr>
        <p:txBody>
          <a:bodyPr rtlCol="0"/>
          <a:lstStyle/>
          <a:p>
            <a:pPr rtl="0"/>
            <a:r>
              <a:rPr lang="pt-BR" dirty="0"/>
              <a:t>Daniel Henrique Matos de Paiva</a:t>
            </a:r>
          </a:p>
          <a:p>
            <a:r>
              <a:rPr lang="pt-BR" dirty="0"/>
              <a:t>Filipe Igor Costa</a:t>
            </a:r>
          </a:p>
          <a:p>
            <a:pPr rtl="0"/>
            <a:r>
              <a:rPr lang="pt-BR" dirty="0"/>
              <a:t>Francisco Augusto Fontoura</a:t>
            </a:r>
          </a:p>
          <a:p>
            <a:pPr rtl="0"/>
            <a:r>
              <a:rPr lang="pt-BR" dirty="0"/>
              <a:t>Lucas </a:t>
            </a:r>
            <a:r>
              <a:rPr lang="pt-BR" dirty="0" err="1"/>
              <a:t>Patto</a:t>
            </a:r>
            <a:r>
              <a:rPr lang="pt-BR" dirty="0"/>
              <a:t> </a:t>
            </a:r>
            <a:r>
              <a:rPr lang="pt-BR" dirty="0" err="1"/>
              <a:t>Dessimoni</a:t>
            </a:r>
            <a:endParaRPr lang="pt-BR" dirty="0"/>
          </a:p>
          <a:p>
            <a:pPr rtl="0"/>
            <a:r>
              <a:rPr lang="pt-BR" dirty="0"/>
              <a:t>Marcus Vinicius Costa Silva</a:t>
            </a:r>
          </a:p>
          <a:p>
            <a:pPr rtl="0"/>
            <a:r>
              <a:rPr lang="pt-BR" dirty="0"/>
              <a:t>Rafael Ferreira Pedrosa</a:t>
            </a:r>
          </a:p>
          <a:p>
            <a:pPr rtl="0"/>
            <a:r>
              <a:rPr lang="pt-BR" dirty="0"/>
              <a:t>Renato Barreto Lima Melgaço</a:t>
            </a:r>
          </a:p>
          <a:p>
            <a:pPr rtl="0"/>
            <a:endParaRPr lang="pt-BR" dirty="0"/>
          </a:p>
        </p:txBody>
      </p:sp>
      <p:sp>
        <p:nvSpPr>
          <p:cNvPr id="7" name="Espaço Reservado para o Número do Slide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rtlCol="0"/>
          <a:lstStyle/>
          <a:p>
            <a:pPr rtl="0"/>
            <a:fld id="{8C2E478F-E849-4A8C-AF1F-CBCC78A7CBFA}" type="slidenum">
              <a:rPr lang="pt-BR" smtClean="0"/>
              <a:pPr/>
              <a:t>2</a:t>
            </a:fld>
            <a:endParaRPr lang="pt-BR"/>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a:bodyPr>
          <a:lstStyle/>
          <a:p>
            <a:pPr rtl="0"/>
            <a:r>
              <a:rPr lang="pt-BR" dirty="0"/>
              <a:t>conclusão</a:t>
            </a:r>
          </a:p>
        </p:txBody>
      </p:sp>
      <p:pic>
        <p:nvPicPr>
          <p:cNvPr id="8" name="Espaço Reservado para Imagem 7" descr="detalhe de um código de computador">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2" name="Espaço Reservado para Texto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3090176" cy="365125"/>
          </a:xfrm>
        </p:spPr>
        <p:txBody>
          <a:bodyPr rtlCol="0"/>
          <a:lstStyle/>
          <a:p>
            <a:pPr rtl="0"/>
            <a:r>
              <a:rPr lang="pt-BR"/>
              <a:t>Vamos Mergulhar</a:t>
            </a:r>
          </a:p>
        </p:txBody>
      </p:sp>
      <p:sp>
        <p:nvSpPr>
          <p:cNvPr id="6" name="Espaço Reservado para o Número do Slide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rtlCol="0"/>
          <a:lstStyle/>
          <a:p>
            <a:pPr rtl="0"/>
            <a:fld id="{8C2E478F-E849-4A8C-AF1F-CBCC78A7CBFA}" type="slidenum">
              <a:rPr lang="pt-BR" smtClean="0"/>
              <a:t>20</a:t>
            </a:fld>
            <a:endParaRPr lang="pt-BR"/>
          </a:p>
        </p:txBody>
      </p:sp>
    </p:spTree>
    <p:extLst>
      <p:ext uri="{BB962C8B-B14F-4D97-AF65-F5344CB8AC3E}">
        <p14:creationId xmlns:p14="http://schemas.microsoft.com/office/powerpoint/2010/main" val="294476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21</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84659" y="1484704"/>
            <a:ext cx="6475952" cy="4524315"/>
          </a:xfrm>
          <a:prstGeom prst="rect">
            <a:avLst/>
          </a:prstGeom>
          <a:noFill/>
        </p:spPr>
        <p:txBody>
          <a:bodyPr wrap="square" rtlCol="0">
            <a:spAutoFit/>
          </a:bodyPr>
          <a:lstStyle/>
          <a:p>
            <a:pPr algn="just"/>
            <a:r>
              <a:rPr lang="pt-BR" sz="1600" dirty="0"/>
              <a:t>Os pilares apresentados nesta publicação, na visão dos autores, são de grande importância no contexto da inovação e competitividade industrial, e considera-se de fundamental importância para empresas e cias que desejam se posicionar de modo disruptivo no mercado.</a:t>
            </a:r>
          </a:p>
          <a:p>
            <a:pPr algn="just"/>
            <a:endParaRPr lang="pt-BR" sz="1600" dirty="0"/>
          </a:p>
          <a:p>
            <a:pPr algn="just"/>
            <a:r>
              <a:rPr lang="pt-BR" sz="1600" dirty="0"/>
              <a:t>Destaca-se também que o acompanhamento das tarefas organizacionais seguindo os preceitos aqui apresentados é de extrema relevância para os gestores que já se encontram no grupo daqueles que acreditam no poder da transformação digital como ferramenta para derivar o crescimento de suas organizações.</a:t>
            </a:r>
          </a:p>
          <a:p>
            <a:pPr algn="just"/>
            <a:endParaRPr lang="pt-BR" sz="1600" dirty="0"/>
          </a:p>
          <a:p>
            <a:pPr algn="just"/>
            <a:r>
              <a:rPr lang="pt-BR" sz="1600" dirty="0"/>
              <a:t>Concluímos portanto que o aprimoramento dos fluxos internos perpassa pela atenta observância dos pontos aqui apresentados e acreditamos que a habilidade em seguir os pilares apresentados serve como termômetro para medir não apenas a capacidade gerencial do responsável por transformações tão críticas para as empresas, como também para medir a probabilidade destas mesmas empresas de se posicionarem de forma inovadora no mercado da terceira década do século XXI.</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376" r="20376"/>
          <a:stretch/>
        </p:blipFill>
        <p:spPr>
          <a:xfrm>
            <a:off x="0" y="0"/>
            <a:ext cx="6096000" cy="6867922"/>
          </a:xfrm>
        </p:spPr>
      </p:pic>
    </p:spTree>
    <p:extLst>
      <p:ext uri="{BB962C8B-B14F-4D97-AF65-F5344CB8AC3E}">
        <p14:creationId xmlns:p14="http://schemas.microsoft.com/office/powerpoint/2010/main" val="2544228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pPr rtl="0"/>
            <a:r>
              <a:rPr lang="pt-BR" dirty="0"/>
              <a:t>Referências</a:t>
            </a:r>
          </a:p>
        </p:txBody>
      </p:sp>
      <p:pic>
        <p:nvPicPr>
          <p:cNvPr id="6" name="Espaço Reservado para Imagem 5" descr="pessoa olhando uma planta em uma parede de tijolos">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Espaço Reservado para Conteúdo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498786"/>
          </a:xfrm>
        </p:spPr>
        <p:txBody>
          <a:bodyPr rtlCol="0">
            <a:normAutofit fontScale="40000" lnSpcReduction="20000"/>
          </a:bodyPr>
          <a:lstStyle/>
          <a:p>
            <a:r>
              <a:rPr lang="pt-BR" sz="2400" dirty="0">
                <a:hlinkClick r:id="rId5"/>
              </a:rPr>
              <a:t>Anotações durante as Aulas do Professor Leandro Azevedo e da Professora Rachel Patrocínio</a:t>
            </a:r>
          </a:p>
          <a:p>
            <a:r>
              <a:rPr lang="pt-BR" sz="2400" dirty="0">
                <a:hlinkClick r:id="rId5"/>
              </a:rPr>
              <a:t>https://www.sebrae.com.br/sites/PortalSebrae/ufs/ap/artigos/inovacao-elemento-propulsor-de-dinamismo-e-competitividade,c012dd52aa611510VgnVCM2000004d00210aRCRD</a:t>
            </a:r>
            <a:endParaRPr lang="pt-BR" sz="2400" dirty="0"/>
          </a:p>
          <a:p>
            <a:r>
              <a:rPr lang="pt-BR" sz="2400" dirty="0">
                <a:hlinkClick r:id="rId6"/>
              </a:rPr>
              <a:t>http://www.finep.gov.br/images/a-finep/biblioteca/manual_de_oslo.pdf</a:t>
            </a:r>
            <a:endParaRPr lang="pt-BR" sz="2400" dirty="0"/>
          </a:p>
          <a:p>
            <a:r>
              <a:rPr lang="pt-BR" sz="2400" dirty="0">
                <a:hlinkClick r:id="rId7"/>
              </a:rPr>
              <a:t>https://www.projectbuilder.com.br/blog/como-a-gestao-da-inovacao-afeta-a-competitividade-da-sua-empresa/</a:t>
            </a:r>
            <a:endParaRPr lang="pt-BR" sz="2400" dirty="0"/>
          </a:p>
          <a:p>
            <a:r>
              <a:rPr lang="pt-BR" sz="2800" dirty="0">
                <a:hlinkClick r:id="rId8"/>
              </a:rPr>
              <a:t>https://www.oecd.org/daf/competition/disruptive-innovations-and-competition.htm</a:t>
            </a:r>
            <a:endParaRPr lang="pt-BR" sz="2800" dirty="0"/>
          </a:p>
          <a:p>
            <a:r>
              <a:rPr lang="pt-BR" sz="2800" dirty="0">
                <a:hlinkClick r:id="rId9"/>
              </a:rPr>
              <a:t>https://one.oecd.org/document/DAF/COMP/M(2015)1/ANN8/FINAL/en/pdf</a:t>
            </a:r>
            <a:endParaRPr lang="pt-BR" sz="2800" dirty="0"/>
          </a:p>
          <a:p>
            <a:r>
              <a:rPr lang="pt-BR" sz="2800" dirty="0">
                <a:effectLst/>
                <a:hlinkClick r:id="rId10"/>
              </a:rPr>
              <a:t>https://www.fm2s.com.br/como-fazer-um-pop/</a:t>
            </a:r>
            <a:endParaRPr lang="pt-BR" sz="2800" dirty="0"/>
          </a:p>
          <a:p>
            <a:r>
              <a:rPr lang="pt-BR" sz="2800" dirty="0">
                <a:effectLst/>
                <a:hlinkClick r:id="rId11"/>
              </a:rPr>
              <a:t>https://www.gov.br/infraestrutura/pt-br/assuntos/gestao-estrategica/artigos-gestao-estrategica/a-analise-de-cenarios-e-o-planejamento-estrategico</a:t>
            </a:r>
            <a:endParaRPr lang="pt-BR" sz="2800" dirty="0">
              <a:effectLst/>
            </a:endParaRPr>
          </a:p>
          <a:p>
            <a:r>
              <a:rPr lang="pt-BR" sz="2800" dirty="0">
                <a:effectLst/>
                <a:hlinkClick r:id="rId12"/>
              </a:rPr>
              <a:t>https://www.fecomercio.com.br/noticia/consumo-das-geracoes-a-construcao-do-perfil-do-cliente</a:t>
            </a:r>
            <a:endParaRPr lang="pt-BR" sz="2800" dirty="0">
              <a:effectLst/>
            </a:endParaRPr>
          </a:p>
          <a:p>
            <a:r>
              <a:rPr lang="pt-BR" sz="2800" dirty="0">
                <a:effectLst/>
                <a:hlinkClick r:id="rId13"/>
              </a:rPr>
              <a:t>https://www.consumidormoderno.com.br/2021/03/30/geracao-relacionando-consumo-conteudo-pandemia/</a:t>
            </a:r>
            <a:endParaRPr lang="pt-BR" sz="2800" dirty="0">
              <a:effectLst/>
            </a:endParaRPr>
          </a:p>
        </p:txBody>
      </p:sp>
      <p:sp>
        <p:nvSpPr>
          <p:cNvPr id="16" name="Espaço Reservado para o Número do Slide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t-BR" smtClean="0"/>
              <a:t>22</a:t>
            </a:fld>
            <a:endParaRPr lang="pt-BR"/>
          </a:p>
        </p:txBody>
      </p:sp>
    </p:spTree>
    <p:extLst>
      <p:ext uri="{BB962C8B-B14F-4D97-AF65-F5344CB8AC3E}">
        <p14:creationId xmlns:p14="http://schemas.microsoft.com/office/powerpoint/2010/main" val="351689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Espaço Reservado para Imagem 7" descr="imagem abstrata">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ítulo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rtlCol="0">
            <a:normAutofit/>
          </a:bodyPr>
          <a:lstStyle/>
          <a:p>
            <a:pPr rtl="0"/>
            <a:r>
              <a:rPr lang="pt-BR" sz="4000" spc="300"/>
              <a:t>OBRIGADO</a:t>
            </a:r>
          </a:p>
        </p:txBody>
      </p:sp>
      <p:pic>
        <p:nvPicPr>
          <p:cNvPr id="24" name="Espaço Reservado para Imagem Online 23" descr="Usuário">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pic>
        <p:nvPicPr>
          <p:cNvPr id="12" name="Espaço Reservado para Imagem Online 11" descr="Smart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30873" y="3118670"/>
            <a:ext cx="730250" cy="730250"/>
          </a:xfrm>
        </p:spPr>
      </p:pic>
      <p:pic>
        <p:nvPicPr>
          <p:cNvPr id="28" name="Espaço Reservado para Imagem Online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p:pic>
      <p:sp>
        <p:nvSpPr>
          <p:cNvPr id="8" name="Espaço Reservado para Texto 7">
            <a:extLst>
              <a:ext uri="{FF2B5EF4-FFF2-40B4-BE49-F238E27FC236}">
                <a16:creationId xmlns:a16="http://schemas.microsoft.com/office/drawing/2014/main" id="{0B070B25-2BBC-49AC-9CFA-1CD7195DF2D6}"/>
              </a:ext>
            </a:extLst>
          </p:cNvPr>
          <p:cNvSpPr>
            <a:spLocks noGrp="1"/>
          </p:cNvSpPr>
          <p:nvPr>
            <p:ph type="body" sz="quarter" idx="16"/>
          </p:nvPr>
        </p:nvSpPr>
        <p:spPr>
          <a:xfrm>
            <a:off x="467829" y="3903126"/>
            <a:ext cx="3301988" cy="518795"/>
          </a:xfrm>
        </p:spPr>
        <p:txBody>
          <a:bodyPr rtlCol="0"/>
          <a:lstStyle/>
          <a:p>
            <a:pPr rtl="0"/>
            <a:r>
              <a:rPr lang="pt-BR" dirty="0"/>
              <a:t>@danhpaiva</a:t>
            </a:r>
          </a:p>
        </p:txBody>
      </p:sp>
      <p:sp>
        <p:nvSpPr>
          <p:cNvPr id="9" name="Espaço Reservado para Texto 8">
            <a:extLst>
              <a:ext uri="{FF2B5EF4-FFF2-40B4-BE49-F238E27FC236}">
                <a16:creationId xmlns:a16="http://schemas.microsoft.com/office/drawing/2014/main" id="{9E2524A0-105C-4170-BB48-CD0756FB3DFE}"/>
              </a:ext>
            </a:extLst>
          </p:cNvPr>
          <p:cNvSpPr>
            <a:spLocks noGrp="1"/>
          </p:cNvSpPr>
          <p:nvPr>
            <p:ph type="body" sz="quarter" idx="17"/>
          </p:nvPr>
        </p:nvSpPr>
        <p:spPr/>
        <p:txBody>
          <a:bodyPr rtlCol="0"/>
          <a:lstStyle/>
          <a:p>
            <a:pPr rtl="0"/>
            <a:r>
              <a:rPr lang="pt-BR" dirty="0"/>
              <a:t>(31)991633796</a:t>
            </a:r>
          </a:p>
        </p:txBody>
      </p:sp>
      <p:sp>
        <p:nvSpPr>
          <p:cNvPr id="10" name="Espaço Reservado para Texto 9">
            <a:extLst>
              <a:ext uri="{FF2B5EF4-FFF2-40B4-BE49-F238E27FC236}">
                <a16:creationId xmlns:a16="http://schemas.microsoft.com/office/drawing/2014/main" id="{6E57A531-5B0F-485D-A015-BC78AD089BA6}"/>
              </a:ext>
            </a:extLst>
          </p:cNvPr>
          <p:cNvSpPr>
            <a:spLocks noGrp="1"/>
          </p:cNvSpPr>
          <p:nvPr>
            <p:ph type="body" sz="quarter" idx="18"/>
          </p:nvPr>
        </p:nvSpPr>
        <p:spPr/>
        <p:txBody>
          <a:bodyPr rtlCol="0">
            <a:normAutofit/>
          </a:bodyPr>
          <a:lstStyle/>
          <a:p>
            <a:pPr rtl="0"/>
            <a:r>
              <a:rPr lang="pt-BR" dirty="0"/>
              <a:t>danpaiva@live.com</a:t>
            </a:r>
          </a:p>
        </p:txBody>
      </p:sp>
      <p:sp>
        <p:nvSpPr>
          <p:cNvPr id="3" name="Espaço Reservado para Texto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5137992"/>
            <a:ext cx="5548530" cy="518795"/>
          </a:xfrm>
        </p:spPr>
        <p:txBody>
          <a:bodyPr rtlCol="0"/>
          <a:lstStyle/>
          <a:p>
            <a:pPr rtl="0"/>
            <a:r>
              <a:rPr lang="pt-BR" dirty="0"/>
              <a:t>https://www.linkedin.com/in/danhpaiva/</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03950CF-5BF2-4FB0-A36C-48C194F39E12}"/>
              </a:ext>
            </a:extLst>
          </p:cNvPr>
          <p:cNvSpPr>
            <a:spLocks noGrp="1"/>
          </p:cNvSpPr>
          <p:nvPr>
            <p:ph type="title"/>
          </p:nvPr>
        </p:nvSpPr>
        <p:spPr>
          <a:xfrm>
            <a:off x="6095999" y="154770"/>
            <a:ext cx="5897218" cy="884238"/>
          </a:xfrm>
        </p:spPr>
        <p:txBody>
          <a:bodyPr rtlCol="0"/>
          <a:lstStyle/>
          <a:p>
            <a:pPr rtl="0"/>
            <a:r>
              <a:rPr lang="pt-BR" dirty="0"/>
              <a:t>INTRODUÇÃO</a:t>
            </a:r>
          </a:p>
        </p:txBody>
      </p:sp>
      <p:pic>
        <p:nvPicPr>
          <p:cNvPr id="5" name="Espaço Reservado para Imagem 4" descr="tabela com várias pessoas trabalhando em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0"/>
            <a:ext cx="4831773" cy="6846932"/>
          </a:xfrm>
          <a:noFill/>
        </p:spPr>
      </p:pic>
      <p:sp>
        <p:nvSpPr>
          <p:cNvPr id="9" name="Espaço Reservado para Conteúdo 8">
            <a:extLst>
              <a:ext uri="{FF2B5EF4-FFF2-40B4-BE49-F238E27FC236}">
                <a16:creationId xmlns:a16="http://schemas.microsoft.com/office/drawing/2014/main" id="{256319DF-036A-473B-95D3-C5F6FF849FD4}"/>
              </a:ext>
            </a:extLst>
          </p:cNvPr>
          <p:cNvSpPr>
            <a:spLocks noGrp="1"/>
          </p:cNvSpPr>
          <p:nvPr>
            <p:ph idx="1"/>
          </p:nvPr>
        </p:nvSpPr>
        <p:spPr>
          <a:xfrm>
            <a:off x="5112327" y="1039008"/>
            <a:ext cx="6658916" cy="5664222"/>
          </a:xfrm>
        </p:spPr>
        <p:txBody>
          <a:bodyPr rtlCol="0" anchor="t">
            <a:normAutofit lnSpcReduction="10000"/>
          </a:bodyPr>
          <a:lstStyle/>
          <a:p>
            <a:pPr marL="0" indent="0" algn="just" rtl="0">
              <a:lnSpc>
                <a:spcPct val="100000"/>
              </a:lnSpc>
              <a:buNone/>
            </a:pPr>
            <a:r>
              <a:rPr lang="pt-BR" sz="1600" dirty="0">
                <a:cs typeface="Biome Light" panose="020B0303030204020804" pitchFamily="34" charset="0"/>
              </a:rPr>
              <a:t>	Cada revolução tecnológica experimentada pela humanidade trouxe desafios e adaptações necessárias para a permanência e crescimento empresarial e, no contexto da quarta revolução industrial, nota-se como nunca antes a velocidade nas quais inovações devem ser tomadas para que possibilite o sucesso de determinada empresa.</a:t>
            </a:r>
            <a:br>
              <a:rPr lang="pt-BR" sz="1600" dirty="0">
                <a:cs typeface="Biome Light" panose="020B0303030204020804" pitchFamily="34" charset="0"/>
              </a:rPr>
            </a:br>
            <a:br>
              <a:rPr lang="pt-BR" sz="1600" dirty="0">
                <a:cs typeface="Biome Light" panose="020B0303030204020804" pitchFamily="34" charset="0"/>
              </a:rPr>
            </a:br>
            <a:r>
              <a:rPr lang="pt-BR" sz="1600" dirty="0">
                <a:cs typeface="Biome Light" panose="020B0303030204020804" pitchFamily="34" charset="0"/>
              </a:rPr>
              <a:t>	No mundo globalizado onde vivemos, o desenvolvimento tecnológico e a inovação cumprem papeis essenciais no aumento da produtividade empresarial e na geração de empregos. </a:t>
            </a:r>
          </a:p>
          <a:p>
            <a:pPr marL="0" indent="0" algn="just" rtl="0">
              <a:lnSpc>
                <a:spcPct val="100000"/>
              </a:lnSpc>
              <a:buNone/>
            </a:pPr>
            <a:r>
              <a:rPr lang="pt-BR" sz="1600" dirty="0">
                <a:cs typeface="Biome Light" panose="020B0303030204020804" pitchFamily="34" charset="0"/>
              </a:rPr>
              <a:t>	Pode-se dizer que a inovação é muitas vezes condição imperativa para a sobrevivência ou morte das empresas. Sobram exemplos de empresas que desapareceram na mesma medida em que insistiram em ideias ultrapassadas, assim como vemos diariamente novas empresas que oferecem serviços e produtos antes não imaginados.</a:t>
            </a:r>
          </a:p>
          <a:p>
            <a:pPr marL="0" indent="0" algn="just" rtl="0">
              <a:lnSpc>
                <a:spcPct val="100000"/>
              </a:lnSpc>
              <a:buNone/>
            </a:pPr>
            <a:r>
              <a:rPr lang="pt-BR" dirty="0"/>
              <a:t>	O exercício da inovação incentiva a criação de melhores serviços, estimula a competitividade, diminui preços e acima de tudo gera um ambiente fortuito para que outros sigam a mesma linha de atuação, focada na pesquisa, desenvolvimento e entrega de soluções que melhoram a vida da sociedade em geral.</a:t>
            </a:r>
          </a:p>
          <a:p>
            <a:pPr marL="0" indent="0" algn="just" rtl="0">
              <a:lnSpc>
                <a:spcPct val="100000"/>
              </a:lnSpc>
              <a:buNone/>
            </a:pPr>
            <a:r>
              <a:rPr lang="pt-BR" dirty="0"/>
              <a:t>	Apresentam-se selecionados, nesse e-book, 15 pilares fundamentais no contexto da inovação e seus reflexos na competitividade empresarial.</a:t>
            </a:r>
          </a:p>
        </p:txBody>
      </p:sp>
      <p:sp>
        <p:nvSpPr>
          <p:cNvPr id="4" name="Espaço Reservado para o Número do Slide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rtlCol="0"/>
          <a:lstStyle/>
          <a:p>
            <a:pPr rtl="0"/>
            <a:fld id="{8C2E478F-E849-4A8C-AF1F-CBCC78A7CBFA}" type="slidenum">
              <a:rPr lang="pt-BR" smtClean="0"/>
              <a:t>3</a:t>
            </a:fld>
            <a:endParaRPr lang="pt-BR"/>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a:bodyPr>
          <a:lstStyle/>
          <a:p>
            <a:pPr rtl="0"/>
            <a:r>
              <a:rPr lang="pt-BR" dirty="0"/>
              <a:t>pilares</a:t>
            </a:r>
          </a:p>
        </p:txBody>
      </p:sp>
      <p:pic>
        <p:nvPicPr>
          <p:cNvPr id="13" name="Espaço Reservado para Imagem 12" descr="detalhe de um computador em cima da mesa e contra uma parede de tijolo">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Espaço Reservado para Texto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750288" cy="365125"/>
          </a:xfrm>
        </p:spPr>
        <p:txBody>
          <a:bodyPr rtlCol="0"/>
          <a:lstStyle/>
          <a:p>
            <a:pPr rtl="0"/>
            <a:r>
              <a:rPr lang="pt-BR" spc="300" dirty="0"/>
              <a:t>PENSANDO NO FUTURO</a:t>
            </a:r>
          </a:p>
        </p:txBody>
      </p:sp>
      <p:sp>
        <p:nvSpPr>
          <p:cNvPr id="2" name="Espaço Reservado para o Número do Slide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rtlCol="0"/>
          <a:lstStyle/>
          <a:p>
            <a:pPr rtl="0"/>
            <a:fld id="{8C2E478F-E849-4A8C-AF1F-CBCC78A7CBFA}" type="slidenum">
              <a:rPr lang="pt-BR" smtClean="0"/>
              <a:t>4</a:t>
            </a:fld>
            <a:endParaRPr lang="pt-BR"/>
          </a:p>
        </p:txBody>
      </p:sp>
    </p:spTree>
    <p:extLst>
      <p:ext uri="{BB962C8B-B14F-4D97-AF65-F5344CB8AC3E}">
        <p14:creationId xmlns:p14="http://schemas.microsoft.com/office/powerpoint/2010/main" val="316440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276156" y="298579"/>
            <a:ext cx="5717061" cy="863728"/>
          </a:xfrm>
        </p:spPr>
        <p:txBody>
          <a:bodyPr/>
          <a:lstStyle/>
          <a:p>
            <a:r>
              <a:rPr lang="pt-BR" sz="4800" dirty="0"/>
              <a:t>01. inovação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5</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84659" y="1451545"/>
            <a:ext cx="6475952" cy="4770537"/>
          </a:xfrm>
          <a:prstGeom prst="rect">
            <a:avLst/>
          </a:prstGeom>
          <a:noFill/>
        </p:spPr>
        <p:txBody>
          <a:bodyPr wrap="square" rtlCol="0">
            <a:spAutoFit/>
          </a:bodyPr>
          <a:lstStyle/>
          <a:p>
            <a:pPr algn="just"/>
            <a:r>
              <a:rPr lang="pt-BR" sz="1600" dirty="0"/>
              <a:t>A inovação é a transformação na qual a empresa precisa se dedicar modificando antigos costumes, manias, legislações, processos</a:t>
            </a:r>
          </a:p>
          <a:p>
            <a:pPr algn="just"/>
            <a:r>
              <a:rPr lang="pt-BR" sz="1600" dirty="0"/>
              <a:t>e tudo que envolve sua organização.</a:t>
            </a:r>
            <a:br>
              <a:rPr lang="pt-BR" sz="1600" dirty="0"/>
            </a:br>
            <a:r>
              <a:rPr lang="pt-BR" sz="1600" dirty="0"/>
              <a:t>O processo de inovação, tradicionalmente, partia de dentro da empresa e buscava aperfeiçoar ou criar novos produtos e serviços, </a:t>
            </a:r>
          </a:p>
          <a:p>
            <a:pPr algn="just"/>
            <a:r>
              <a:rPr lang="pt-BR" sz="1600" dirty="0"/>
              <a:t>dado o conhecimento de determinada companhia do contexto na qual ela se encontrava,  que convencionou-se por chamar de inovação fechada. </a:t>
            </a:r>
          </a:p>
          <a:p>
            <a:pPr algn="just"/>
            <a:r>
              <a:rPr lang="pt-BR" sz="1600" dirty="0"/>
              <a:t>Dado as necessidades e desafios apresentados no contexto do século XXI, </a:t>
            </a:r>
          </a:p>
          <a:p>
            <a:pPr algn="just"/>
            <a:r>
              <a:rPr lang="pt-BR" sz="1600" dirty="0"/>
              <a:t>cada vez mais dá-se espaço para a inovação aberta, que é a que vem de fora para dentro, possibilitando um olhar sistêmico e abrangente, </a:t>
            </a:r>
          </a:p>
          <a:p>
            <a:pPr algn="just"/>
            <a:r>
              <a:rPr lang="pt-BR" sz="1600" dirty="0"/>
              <a:t>fomentando assim um ambiente propício para a inovação disruptiva e criação de ideias ainda mais revolucionárias.</a:t>
            </a:r>
          </a:p>
          <a:p>
            <a:pPr algn="just"/>
            <a:r>
              <a:rPr lang="pt-BR" sz="1600" dirty="0"/>
              <a:t>Neste sentido, o ato de inovar significa a necessidade de criar caminhos ou estratégias diferentes, aos habituais meios,  para atingir determinado objetivo. </a:t>
            </a:r>
          </a:p>
          <a:p>
            <a:pPr algn="just"/>
            <a:r>
              <a:rPr lang="pt-BR" sz="1600" dirty="0"/>
              <a:t>Sem inovação, nenhuma empresa irá subsistir as necessidades da sociedade moderna.</a:t>
            </a:r>
          </a:p>
          <a:p>
            <a:pPr algn="just"/>
            <a:r>
              <a:rPr lang="pt-BR" sz="1600" dirty="0"/>
              <a:t>Com isso em mente, apliquemos com vigor todas as ideias que possam contribuir com processos inovadores.</a:t>
            </a:r>
          </a:p>
        </p:txBody>
      </p:sp>
      <p:pic>
        <p:nvPicPr>
          <p:cNvPr id="7" name="Espaço Reservado para Imagem 6">
            <a:extLst>
              <a:ext uri="{FF2B5EF4-FFF2-40B4-BE49-F238E27FC236}">
                <a16:creationId xmlns:a16="http://schemas.microsoft.com/office/drawing/2014/main" id="{9E5875D8-AA4C-4CEE-9F62-494F07FB2ADB}"/>
              </a:ext>
            </a:extLst>
          </p:cNvPr>
          <p:cNvPicPr>
            <a:picLocks noGrp="1" noChangeAspect="1"/>
          </p:cNvPicPr>
          <p:nvPr>
            <p:ph type="pic" sz="quarter" idx="13"/>
          </p:nvPr>
        </p:nvPicPr>
        <p:blipFill>
          <a:blip r:embed="rId2"/>
          <a:srcRect l="11000" r="11000"/>
          <a:stretch>
            <a:fillRect/>
          </a:stretch>
        </p:blipFill>
        <p:spPr/>
      </p:pic>
    </p:spTree>
    <p:extLst>
      <p:ext uri="{BB962C8B-B14F-4D97-AF65-F5344CB8AC3E}">
        <p14:creationId xmlns:p14="http://schemas.microsoft.com/office/powerpoint/2010/main" val="2545953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p:txBody>
          <a:bodyPr/>
          <a:lstStyle/>
          <a:p>
            <a:r>
              <a:rPr lang="pt-BR" sz="5400" dirty="0"/>
              <a:t>2. </a:t>
            </a:r>
            <a:r>
              <a:rPr lang="pt-BR" sz="5400" dirty="0" err="1"/>
              <a:t>Long</a:t>
            </a:r>
            <a:r>
              <a:rPr lang="pt-BR" sz="5400" dirty="0"/>
              <a:t> Life Learning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6</a:t>
            </a:fld>
            <a:endParaRPr lang="pt-BR" noProof="0"/>
          </a:p>
        </p:txBody>
      </p:sp>
      <p:pic>
        <p:nvPicPr>
          <p:cNvPr id="11" name="Espaço Reservado para Imagem 10">
            <a:extLst>
              <a:ext uri="{FF2B5EF4-FFF2-40B4-BE49-F238E27FC236}">
                <a16:creationId xmlns:a16="http://schemas.microsoft.com/office/drawing/2014/main" id="{7D5B81DF-0EF8-45EA-9512-1A8FE9139067}"/>
              </a:ext>
            </a:extLst>
          </p:cNvPr>
          <p:cNvPicPr>
            <a:picLocks noGrp="1" noChangeAspect="1"/>
          </p:cNvPicPr>
          <p:nvPr>
            <p:ph type="pic" sz="quarter" idx="13"/>
          </p:nvPr>
        </p:nvPicPr>
        <p:blipFill>
          <a:blip r:embed="rId2"/>
          <a:srcRect l="6033" r="6033"/>
          <a:stretch>
            <a:fillRect/>
          </a:stretch>
        </p:blipFill>
        <p:spPr/>
      </p:pic>
      <p:pic>
        <p:nvPicPr>
          <p:cNvPr id="17" name="Imagem 16">
            <a:extLst>
              <a:ext uri="{FF2B5EF4-FFF2-40B4-BE49-F238E27FC236}">
                <a16:creationId xmlns:a16="http://schemas.microsoft.com/office/drawing/2014/main" id="{1E2BB50D-E642-4F0F-BC43-C1FD343FADD3}"/>
              </a:ext>
            </a:extLst>
          </p:cNvPr>
          <p:cNvPicPr>
            <a:picLocks noChangeAspect="1"/>
          </p:cNvPicPr>
          <p:nvPr/>
        </p:nvPicPr>
        <p:blipFill>
          <a:blip r:embed="rId3"/>
          <a:stretch>
            <a:fillRect/>
          </a:stretch>
        </p:blipFill>
        <p:spPr>
          <a:xfrm>
            <a:off x="5021415" y="4219576"/>
            <a:ext cx="6663506" cy="2109399"/>
          </a:xfrm>
          <a:prstGeom prst="rect">
            <a:avLst/>
          </a:prstGeom>
        </p:spPr>
      </p:pic>
    </p:spTree>
    <p:extLst>
      <p:ext uri="{BB962C8B-B14F-4D97-AF65-F5344CB8AC3E}">
        <p14:creationId xmlns:p14="http://schemas.microsoft.com/office/powerpoint/2010/main" val="3612599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5400" dirty="0"/>
              <a:t>3. investimento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7</a:t>
            </a:fld>
            <a:endParaRPr lang="pt-BR" noProof="0"/>
          </a:p>
        </p:txBody>
      </p:sp>
      <p:pic>
        <p:nvPicPr>
          <p:cNvPr id="9" name="Espaço Reservado para Imagem 8">
            <a:extLst>
              <a:ext uri="{FF2B5EF4-FFF2-40B4-BE49-F238E27FC236}">
                <a16:creationId xmlns:a16="http://schemas.microsoft.com/office/drawing/2014/main" id="{EC8E6A0A-FEF6-4BD3-9D35-8DC3C09C1BAF}"/>
              </a:ext>
            </a:extLst>
          </p:cNvPr>
          <p:cNvPicPr>
            <a:picLocks noGrp="1" noChangeAspect="1"/>
          </p:cNvPicPr>
          <p:nvPr>
            <p:ph type="pic" sz="quarter" idx="13"/>
          </p:nvPr>
        </p:nvPicPr>
        <p:blipFill>
          <a:blip r:embed="rId2"/>
          <a:srcRect l="20397" r="20397"/>
          <a:stretch>
            <a:fillRect/>
          </a:stretch>
        </p:blipFill>
        <p:spPr/>
      </p:pic>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Com as constantes evoluções tecnológicas e com a competitividade </a:t>
            </a:r>
          </a:p>
          <a:p>
            <a:pPr algn="just"/>
            <a:r>
              <a:rPr lang="pt-BR" sz="1600" dirty="0"/>
              <a:t>empresarial cada vez mais globalizada, o investimento se torna extremamente  necessário para as empresas sobreviverem no mercado corporativo.</a:t>
            </a:r>
          </a:p>
          <a:p>
            <a:pPr algn="just"/>
            <a:r>
              <a:rPr lang="pt-BR" sz="1600" dirty="0"/>
              <a:t>Várias são as alternativas de investimentos,  como pesquisas de estratégias mercadológicas  (estudo do público e a área de atuação, mapear concorrentes e  identificar oportunidades de novos produtos ou serviços),  criação de departamentos de inovação, Business </a:t>
            </a:r>
            <a:r>
              <a:rPr lang="pt-BR" sz="1600" dirty="0" err="1"/>
              <a:t>Intelligence</a:t>
            </a:r>
            <a:r>
              <a:rPr lang="pt-BR" sz="1600" dirty="0"/>
              <a:t>, incentivar os colaboradores a expor ideias inovadoras , dentre outras que </a:t>
            </a:r>
          </a:p>
          <a:p>
            <a:pPr algn="just"/>
            <a:r>
              <a:rPr lang="pt-BR" sz="1600" dirty="0"/>
              <a:t>possam compor uma estratégia de investimento singular.</a:t>
            </a:r>
          </a:p>
        </p:txBody>
      </p:sp>
    </p:spTree>
    <p:extLst>
      <p:ext uri="{BB962C8B-B14F-4D97-AF65-F5344CB8AC3E}">
        <p14:creationId xmlns:p14="http://schemas.microsoft.com/office/powerpoint/2010/main" val="2050722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4. Pesquisa e desenvolvimento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8</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295291" y="2628994"/>
            <a:ext cx="6475952" cy="4031873"/>
          </a:xfrm>
          <a:prstGeom prst="rect">
            <a:avLst/>
          </a:prstGeom>
          <a:noFill/>
        </p:spPr>
        <p:txBody>
          <a:bodyPr wrap="square" rtlCol="0">
            <a:spAutoFit/>
          </a:bodyPr>
          <a:lstStyle/>
          <a:p>
            <a:pPr algn="just"/>
            <a:r>
              <a:rPr lang="pt-BR" sz="1600" dirty="0"/>
              <a:t>Durante o processo de criação e aperfeiçoamento de novos produtos, processos e serviços, as atividades no campo da Pesquisa e Desenvolvimento </a:t>
            </a:r>
          </a:p>
          <a:p>
            <a:pPr algn="just"/>
            <a:r>
              <a:rPr lang="pt-BR" sz="1600" dirty="0"/>
              <a:t>são fundamentais para contribuir com insights criativos, para entregar competitividade e aparelhar as empresas com os mecanismos necessários </a:t>
            </a:r>
          </a:p>
          <a:p>
            <a:pPr algn="just"/>
            <a:r>
              <a:rPr lang="pt-BR" sz="1600" dirty="0"/>
              <a:t>para tomar a frente quando se posiciona frente a concorrência.</a:t>
            </a:r>
          </a:p>
          <a:p>
            <a:pPr algn="just"/>
            <a:endParaRPr lang="pt-BR" sz="1600" dirty="0"/>
          </a:p>
          <a:p>
            <a:pPr algn="just"/>
            <a:r>
              <a:rPr lang="pt-BR" sz="1600" dirty="0"/>
              <a:t>A P&amp;D pode ser realizada tanto dentro das empresas quanto terceirizada para outros agentes com expertise no tema, </a:t>
            </a:r>
          </a:p>
          <a:p>
            <a:pPr algn="just"/>
            <a:r>
              <a:rPr lang="pt-BR" sz="1600" dirty="0"/>
              <a:t>e pode ajudar provendo conhecimentos que invariavelmente levarão a novas oportunidades ou melhoria de processos que já estejam em produção. </a:t>
            </a:r>
          </a:p>
          <a:p>
            <a:pPr algn="just"/>
            <a:r>
              <a:rPr lang="pt-BR" sz="1600" dirty="0"/>
              <a:t>O potencial de ampliação de lucros (com novas ofertas) e diminuição de gastos (de ofertas existentes) é de extrema </a:t>
            </a:r>
          </a:p>
          <a:p>
            <a:pPr algn="just"/>
            <a:r>
              <a:rPr lang="pt-BR" sz="1600" dirty="0"/>
              <a:t>importância no ambiente empresarial altamente competitivo e dinâmico no qual nos encontramos.</a:t>
            </a:r>
          </a:p>
        </p:txBody>
      </p:sp>
      <p:pic>
        <p:nvPicPr>
          <p:cNvPr id="7" name="Espaço Reservado para Imagem 6">
            <a:extLst>
              <a:ext uri="{FF2B5EF4-FFF2-40B4-BE49-F238E27FC236}">
                <a16:creationId xmlns:a16="http://schemas.microsoft.com/office/drawing/2014/main" id="{9F327C36-19B9-47EB-8F93-BF123A52BB0A}"/>
              </a:ext>
            </a:extLst>
          </p:cNvPr>
          <p:cNvPicPr>
            <a:picLocks noGrp="1" noChangeAspect="1"/>
          </p:cNvPicPr>
          <p:nvPr>
            <p:ph type="pic" sz="quarter" idx="13"/>
          </p:nvPr>
        </p:nvPicPr>
        <p:blipFill>
          <a:blip r:embed="rId2"/>
          <a:srcRect l="12241" r="12241"/>
          <a:stretch>
            <a:fillRect/>
          </a:stretch>
        </p:blipFill>
        <p:spPr/>
      </p:pic>
    </p:spTree>
    <p:extLst>
      <p:ext uri="{BB962C8B-B14F-4D97-AF65-F5344CB8AC3E}">
        <p14:creationId xmlns:p14="http://schemas.microsoft.com/office/powerpoint/2010/main" val="179952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400" dirty="0"/>
              <a:t>5. automatização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9</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Automatização de processos traz inúmeros benefícios ao ambiente corporativo: agilidade nos processos de trabalho, padronização de resultados,  análise de desempenho, redução de custos e por último, mas não menos importante,  a liberdade para que os colaboradores passem a pensar mais e executar menos. </a:t>
            </a:r>
          </a:p>
          <a:p>
            <a:pPr algn="just"/>
            <a:r>
              <a:rPr lang="pt-BR" sz="1600" dirty="0"/>
              <a:t>A consequência da automatização é um melhor tempo para organizar os processos e criar ideias inovadoras. </a:t>
            </a:r>
          </a:p>
          <a:p>
            <a:pPr algn="just"/>
            <a:r>
              <a:rPr lang="pt-BR" sz="1600" dirty="0"/>
              <a:t>Sendo uma das estratégias de melhor sinergia colaborativa, levando o sentimento de dono do processo aos colaboradores.</a:t>
            </a:r>
          </a:p>
        </p:txBody>
      </p:sp>
      <p:pic>
        <p:nvPicPr>
          <p:cNvPr id="17" name="Espaço Reservado para Imagem 16">
            <a:extLst>
              <a:ext uri="{FF2B5EF4-FFF2-40B4-BE49-F238E27FC236}">
                <a16:creationId xmlns:a16="http://schemas.microsoft.com/office/drawing/2014/main" id="{2A261A96-2B9B-4765-BA9B-8B0CE947D0D6}"/>
              </a:ext>
            </a:extLst>
          </p:cNvPr>
          <p:cNvPicPr>
            <a:picLocks noGrp="1" noChangeAspect="1"/>
          </p:cNvPicPr>
          <p:nvPr>
            <p:ph type="pic" sz="quarter" idx="13"/>
          </p:nvPr>
        </p:nvPicPr>
        <p:blipFill>
          <a:blip r:embed="rId2"/>
          <a:srcRect l="22261" r="22261"/>
          <a:stretch>
            <a:fillRect/>
          </a:stretch>
        </p:blipFill>
        <p:spPr/>
      </p:pic>
    </p:spTree>
    <p:extLst>
      <p:ext uri="{BB962C8B-B14F-4D97-AF65-F5344CB8AC3E}">
        <p14:creationId xmlns:p14="http://schemas.microsoft.com/office/powerpoint/2010/main" val="1711345966"/>
      </p:ext>
    </p:extLst>
  </p:cSld>
  <p:clrMapOvr>
    <a:masterClrMapping/>
  </p:clrMapOvr>
</p:sld>
</file>

<file path=ppt/theme/theme1.xml><?xml version="1.0" encoding="utf-8"?>
<a:theme xmlns:a="http://schemas.openxmlformats.org/drawingml/2006/main" name="Tema do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20166_TF55661986_Win32" id="{BB58C8DE-9511-4B43-8697-806BDB465BDD}" vid="{64A371BB-1EDC-4313-8E20-9F2D9934D46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de tecnologia</Template>
  <TotalTime>221</TotalTime>
  <Words>2254</Words>
  <Application>Microsoft Office PowerPoint</Application>
  <PresentationFormat>Widescreen</PresentationFormat>
  <Paragraphs>154</Paragraphs>
  <Slides>23</Slides>
  <Notes>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Arial</vt:lpstr>
      <vt:lpstr>Calibri</vt:lpstr>
      <vt:lpstr>Calibri Light</vt:lpstr>
      <vt:lpstr>Wingdings</vt:lpstr>
      <vt:lpstr>Tema do Office</vt:lpstr>
      <vt:lpstr>15 Pilares da Inovação e Competitividade Empresarial</vt:lpstr>
      <vt:lpstr>integrantes</vt:lpstr>
      <vt:lpstr>INTRODUÇÃO</vt:lpstr>
      <vt:lpstr>pilares</vt:lpstr>
      <vt:lpstr>01. inovação</vt:lpstr>
      <vt:lpstr>2. Long Life Learning</vt:lpstr>
      <vt:lpstr>3. investimento</vt:lpstr>
      <vt:lpstr>4. Pesquisa e desenvolvimento</vt:lpstr>
      <vt:lpstr>5. automatização</vt:lpstr>
      <vt:lpstr>6. pessoas</vt:lpstr>
      <vt:lpstr>7. Comportamento de consumo</vt:lpstr>
      <vt:lpstr>8. pop</vt:lpstr>
      <vt:lpstr>9. Análise de cenário</vt:lpstr>
      <vt:lpstr>10. Mix de produtos</vt:lpstr>
      <vt:lpstr>11. Competitividade empresarial</vt:lpstr>
      <vt:lpstr>12. Marketing</vt:lpstr>
      <vt:lpstr>13. customer experience</vt:lpstr>
      <vt:lpstr>14. branding</vt:lpstr>
      <vt:lpstr>15. Metodologias ágeis</vt:lpstr>
      <vt:lpstr>conclusão</vt:lpstr>
      <vt:lpstr>Apresentação do PowerPoint</vt:lpstr>
      <vt:lpstr>Referências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 Pilares da Inovação e Competitividade Empresarial</dc:title>
  <dc:creator>Paiva</dc:creator>
  <cp:lastModifiedBy>Daniel Paiva</cp:lastModifiedBy>
  <cp:revision>34</cp:revision>
  <dcterms:created xsi:type="dcterms:W3CDTF">2021-08-31T23:22:19Z</dcterms:created>
  <dcterms:modified xsi:type="dcterms:W3CDTF">2021-12-04T20:28:04Z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